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3" r:id="rId3"/>
    <p:sldId id="265" r:id="rId4"/>
    <p:sldId id="257" r:id="rId5"/>
    <p:sldId id="261" r:id="rId6"/>
    <p:sldId id="262" r:id="rId7"/>
    <p:sldId id="260" r:id="rId8"/>
    <p:sldId id="264"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C4"/>
    <a:srgbClr val="0618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31" autoAdjust="0"/>
    <p:restoredTop sz="89983" autoAdjust="0"/>
  </p:normalViewPr>
  <p:slideViewPr>
    <p:cSldViewPr>
      <p:cViewPr varScale="1">
        <p:scale>
          <a:sx n="70" d="100"/>
          <a:sy n="70" d="100"/>
        </p:scale>
        <p:origin x="-102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9EE86-3323-4270-8BFF-6E51E6BC0FAF}" type="datetimeFigureOut">
              <a:rPr lang="en-US" smtClean="0"/>
              <a:pPr/>
              <a:t>8/12/2010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9143D-924C-48FC-919A-1688A9580E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9143D-924C-48FC-919A-1688A9580E2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MAPA</a:t>
            </a:r>
            <a:r>
              <a:rPr lang="en-US" baseline="0" dirty="0" smtClean="0"/>
              <a:t> project </a:t>
            </a:r>
            <a:r>
              <a:rPr lang="en-US" baseline="0" dirty="0" err="1" smtClean="0"/>
              <a:t>orginated</a:t>
            </a:r>
            <a:r>
              <a:rPr lang="en-US" baseline="0" dirty="0" smtClean="0"/>
              <a:t> as an initiative to map all African Protected areas (IUCN category I,II, IV), in partnership with Google Earth. This relationship led us to choose Google Earth as a platform for telling the story of these protected areas, and with a lot of help from the Google Earth Outreach team, we created a public layer that aims to, in a very populist way, tell the story of the African conservation landscape.</a:t>
            </a:r>
            <a:endParaRPr lang="en-US" dirty="0"/>
          </a:p>
        </p:txBody>
      </p:sp>
      <p:sp>
        <p:nvSpPr>
          <p:cNvPr id="4" name="Slide Number Placeholder 3"/>
          <p:cNvSpPr>
            <a:spLocks noGrp="1"/>
          </p:cNvSpPr>
          <p:nvPr>
            <p:ph type="sldNum" sz="quarter" idx="10"/>
          </p:nvPr>
        </p:nvSpPr>
        <p:spPr/>
        <p:txBody>
          <a:bodyPr/>
          <a:lstStyle/>
          <a:p>
            <a:fld id="{0EB9143D-924C-48FC-919A-1688A9580E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conservation landscape on the MAPA layer consist of 5 bubble types: Countries, which links to Protected Areas, Critical habitats (such as important bird areas or key biodiversity areas), conservation projects and points. Each of these bubbles is essentially a little webpage that opens when you click on a point on the map. The information contained on these web pages consist of text, points, lines and polygons, embedded video and articles, other </a:t>
            </a:r>
            <a:r>
              <a:rPr lang="en-US" baseline="0" dirty="0" err="1" smtClean="0"/>
              <a:t>gis</a:t>
            </a:r>
            <a:r>
              <a:rPr lang="en-US" baseline="0" dirty="0" smtClean="0"/>
              <a:t>- and </a:t>
            </a:r>
            <a:r>
              <a:rPr lang="en-US" baseline="0" dirty="0" err="1" smtClean="0"/>
              <a:t>google</a:t>
            </a:r>
            <a:r>
              <a:rPr lang="en-US" baseline="0" dirty="0" smtClean="0"/>
              <a:t> earth content, blogs, and wildlife, with numerous links to more detailed information and specialist </a:t>
            </a:r>
            <a:r>
              <a:rPr lang="en-US" baseline="0" dirty="0" err="1" smtClean="0"/>
              <a:t>webpages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EB9143D-924C-48FC-919A-1688A9580E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way the layer</a:t>
            </a:r>
            <a:r>
              <a:rPr lang="en-US" baseline="0" dirty="0" smtClean="0"/>
              <a:t> works is that we have a central web-based database that anyone with access can enter information into. This feeds the layer, which is then made available to the public. At the moment, most of the information is entered by MAPA, but our target is to have the entire database and layer authored by the conservation community. A very ambitious target, we realize, but one that is critical if the project is to succeed sustainably. </a:t>
            </a:r>
            <a:endParaRPr lang="en-US" dirty="0"/>
          </a:p>
        </p:txBody>
      </p:sp>
      <p:sp>
        <p:nvSpPr>
          <p:cNvPr id="4" name="Slide Number Placeholder 3"/>
          <p:cNvSpPr>
            <a:spLocks noGrp="1"/>
          </p:cNvSpPr>
          <p:nvPr>
            <p:ph type="sldNum" sz="quarter" idx="10"/>
          </p:nvPr>
        </p:nvSpPr>
        <p:spPr/>
        <p:txBody>
          <a:bodyPr/>
          <a:lstStyle/>
          <a:p>
            <a:fld id="{0EB9143D-924C-48FC-919A-1688A9580E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Although it is challenging to get the entire conservation community on board, should we succeed the resource available will not only be a layer for the project but an information portal for conservationists….so in optimistic positive anticipation of success and in a “build-it-and-they-will-come-attitude, we’re in the process of changing the input screens in the database to include information that will see projects categorized according to a number of standardized criteria.  </a:t>
            </a:r>
            <a:endParaRPr lang="en-US" dirty="0"/>
          </a:p>
        </p:txBody>
      </p:sp>
      <p:sp>
        <p:nvSpPr>
          <p:cNvPr id="4" name="Slide Number Placeholder 3"/>
          <p:cNvSpPr>
            <a:spLocks noGrp="1"/>
          </p:cNvSpPr>
          <p:nvPr>
            <p:ph type="sldNum" sz="quarter" idx="10"/>
          </p:nvPr>
        </p:nvSpPr>
        <p:spPr/>
        <p:txBody>
          <a:bodyPr/>
          <a:lstStyle/>
          <a:p>
            <a:fld id="{0EB9143D-924C-48FC-919A-1688A9580E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will</a:t>
            </a:r>
            <a:r>
              <a:rPr lang="en-US" baseline="0" dirty="0" smtClean="0"/>
              <a:t> facilitate an easy way for anyone wanting to find information on conservation projects addressing particular threats, working in particular habitats or on particular species etc. to find the people and places doing this work, along with more detailed documentation. Not neglecting the public face of the project, any search query can also be turned into a Google Earth file. This file can be saved and embedded in 3</a:t>
            </a:r>
            <a:r>
              <a:rPr lang="en-US" baseline="30000" dirty="0" smtClean="0"/>
              <a:t>rd</a:t>
            </a:r>
            <a:r>
              <a:rPr lang="en-US" baseline="0" dirty="0" smtClean="0"/>
              <a:t> party websites at will. So in this way organizations can create their own Google Earth layer without having to hire the technical </a:t>
            </a:r>
            <a:r>
              <a:rPr lang="en-US" baseline="0" dirty="0" err="1" smtClean="0"/>
              <a:t>expertees</a:t>
            </a:r>
            <a:r>
              <a:rPr lang="en-US" baseline="0" dirty="0" smtClean="0"/>
              <a:t> to do it. </a:t>
            </a:r>
            <a:endParaRPr lang="en-US" dirty="0"/>
          </a:p>
        </p:txBody>
      </p:sp>
      <p:sp>
        <p:nvSpPr>
          <p:cNvPr id="4" name="Slide Number Placeholder 3"/>
          <p:cNvSpPr>
            <a:spLocks noGrp="1"/>
          </p:cNvSpPr>
          <p:nvPr>
            <p:ph type="sldNum" sz="quarter" idx="10"/>
          </p:nvPr>
        </p:nvSpPr>
        <p:spPr/>
        <p:txBody>
          <a:bodyPr/>
          <a:lstStyle/>
          <a:p>
            <a:fld id="{0EB9143D-924C-48FC-919A-1688A9580E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that</a:t>
            </a:r>
            <a:r>
              <a:rPr lang="en-US" baseline="0" dirty="0" smtClean="0"/>
              <a:t> – in very short- is</a:t>
            </a:r>
            <a:r>
              <a:rPr lang="en-US" dirty="0" smtClean="0"/>
              <a:t> what the project is and where it is going. My questions</a:t>
            </a:r>
            <a:r>
              <a:rPr lang="en-US" baseline="0" dirty="0" smtClean="0"/>
              <a:t> to you are: What will it take to get the conservation community involved on this scale? Are we on the right track – how can we develop the project to better suit conservationists’ needs? And lastly – we’ll have a database with categorized information…how can we make sure that the underlying data can be used to identify gaps and measure conservation trends in Africa? I’d love to discuss these questions with you after the presentation. Thank you for </a:t>
            </a:r>
            <a:r>
              <a:rPr lang="en-US" baseline="0" smtClean="0"/>
              <a:t>your attention. </a:t>
            </a:r>
            <a:endParaRPr lang="en-US" dirty="0"/>
          </a:p>
        </p:txBody>
      </p:sp>
      <p:sp>
        <p:nvSpPr>
          <p:cNvPr id="4" name="Slide Number Placeholder 3"/>
          <p:cNvSpPr>
            <a:spLocks noGrp="1"/>
          </p:cNvSpPr>
          <p:nvPr>
            <p:ph type="sldNum" sz="quarter" idx="10"/>
          </p:nvPr>
        </p:nvSpPr>
        <p:spPr/>
        <p:txBody>
          <a:bodyPr/>
          <a:lstStyle/>
          <a:p>
            <a:fld id="{0EB9143D-924C-48FC-919A-1688A9580E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9143D-924C-48FC-919A-1688A9580E2E}"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214287-8004-4513-B859-41CC2166A8E8}"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BF99-6225-467A-A692-3DEF857351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14287-8004-4513-B859-41CC2166A8E8}"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BF99-6225-467A-A692-3DEF857351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14287-8004-4513-B859-41CC2166A8E8}"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BF99-6225-467A-A692-3DEF857351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14287-8004-4513-B859-41CC2166A8E8}"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BF99-6225-467A-A692-3DEF857351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14287-8004-4513-B859-41CC2166A8E8}"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BF99-6225-467A-A692-3DEF857351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214287-8004-4513-B859-41CC2166A8E8}"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FBF99-6225-467A-A692-3DEF857351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214287-8004-4513-B859-41CC2166A8E8}" type="datetimeFigureOut">
              <a:rPr lang="en-US" smtClean="0"/>
              <a:pPr/>
              <a:t>8/12/2010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FBF99-6225-467A-A692-3DEF857351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214287-8004-4513-B859-41CC2166A8E8}" type="datetimeFigureOut">
              <a:rPr lang="en-US" smtClean="0"/>
              <a:pPr/>
              <a:t>8/12/2010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FBF99-6225-467A-A692-3DEF857351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14287-8004-4513-B859-41CC2166A8E8}" type="datetimeFigureOut">
              <a:rPr lang="en-US" smtClean="0"/>
              <a:pPr/>
              <a:t>8/12/2010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FBF99-6225-467A-A692-3DEF857351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14287-8004-4513-B859-41CC2166A8E8}"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FBF99-6225-467A-A692-3DEF857351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14287-8004-4513-B859-41CC2166A8E8}"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FBF99-6225-467A-A692-3DEF857351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181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14287-8004-4513-B859-41CC2166A8E8}" type="datetimeFigureOut">
              <a:rPr lang="en-US" smtClean="0"/>
              <a:pPr/>
              <a:t>8/12/2010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FBF99-6225-467A-A692-3DEF857351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gif"/><Relationship Id="rId3" Type="http://schemas.openxmlformats.org/officeDocument/2006/relationships/image" Target="../media/image7.png"/><Relationship Id="rId21" Type="http://schemas.openxmlformats.org/officeDocument/2006/relationships/image" Target="../media/image25.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jpe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9.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11.png"/><Relationship Id="rId5" Type="http://schemas.openxmlformats.org/officeDocument/2006/relationships/image" Target="../media/image31.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0.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7.png"/><Relationship Id="rId21" Type="http://schemas.openxmlformats.org/officeDocument/2006/relationships/image" Target="../media/image41.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35.jpeg"/><Relationship Id="rId23" Type="http://schemas.openxmlformats.org/officeDocument/2006/relationships/image" Target="../media/image43.png"/><Relationship Id="rId10" Type="http://schemas.openxmlformats.org/officeDocument/2006/relationships/image" Target="../media/image14.png"/><Relationship Id="rId19" Type="http://schemas.openxmlformats.org/officeDocument/2006/relationships/image" Target="../media/image39.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34.png"/><Relationship Id="rId22" Type="http://schemas.openxmlformats.org/officeDocument/2006/relationships/image" Target="../media/image4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44.jpeg"/><Relationship Id="rId7" Type="http://schemas.openxmlformats.org/officeDocument/2006/relationships/image" Target="../media/image29.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10.png"/><Relationship Id="rId5" Type="http://schemas.openxmlformats.org/officeDocument/2006/relationships/image" Target="../media/image46.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5.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7.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8.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9.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48.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5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447800"/>
            <a:ext cx="7391400" cy="954107"/>
          </a:xfrm>
          <a:prstGeom prst="rect">
            <a:avLst/>
          </a:prstGeom>
          <a:noFill/>
        </p:spPr>
        <p:txBody>
          <a:bodyPr wrap="square" rtlCol="0">
            <a:spAutoFit/>
          </a:bodyPr>
          <a:lstStyle/>
          <a:p>
            <a:pPr algn="ctr"/>
            <a:r>
              <a:rPr lang="en-US" sz="2800" dirty="0" smtClean="0">
                <a:solidFill>
                  <a:schemeClr val="bg1"/>
                </a:solidFill>
              </a:rPr>
              <a:t>DIGITIZING CONSERVATION AREAS AND ACTIONS IN AFRICA</a:t>
            </a:r>
            <a:endParaRPr lang="en-US" sz="2800" dirty="0">
              <a:solidFill>
                <a:schemeClr val="bg1"/>
              </a:solidFill>
            </a:endParaRPr>
          </a:p>
        </p:txBody>
      </p:sp>
      <p:sp>
        <p:nvSpPr>
          <p:cNvPr id="4" name="TextBox 3"/>
          <p:cNvSpPr txBox="1"/>
          <p:nvPr/>
        </p:nvSpPr>
        <p:spPr>
          <a:xfrm>
            <a:off x="152400" y="0"/>
            <a:ext cx="8763000" cy="1200329"/>
          </a:xfrm>
          <a:prstGeom prst="rect">
            <a:avLst/>
          </a:prstGeom>
          <a:noFill/>
        </p:spPr>
        <p:txBody>
          <a:bodyPr wrap="square" rtlCol="0">
            <a:spAutoFit/>
          </a:bodyPr>
          <a:lstStyle/>
          <a:p>
            <a:r>
              <a:rPr lang="en-US" sz="7200" b="1" dirty="0" smtClean="0">
                <a:solidFill>
                  <a:schemeClr val="bg1"/>
                </a:solidFill>
              </a:rPr>
              <a:t>THE MAPA PR    JECT:</a:t>
            </a:r>
            <a:endParaRPr lang="en-US" sz="7200" b="1" dirty="0">
              <a:solidFill>
                <a:schemeClr val="bg1"/>
              </a:solidFill>
            </a:endParaRPr>
          </a:p>
        </p:txBody>
      </p:sp>
      <p:cxnSp>
        <p:nvCxnSpPr>
          <p:cNvPr id="14" name="Straight Connector 13"/>
          <p:cNvCxnSpPr/>
          <p:nvPr/>
        </p:nvCxnSpPr>
        <p:spPr>
          <a:xfrm>
            <a:off x="0" y="1143000"/>
            <a:ext cx="9144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descr="Fullscreen capture 24102009 154128.jpg"/>
          <p:cNvPicPr>
            <a:picLocks noChangeAspect="1"/>
          </p:cNvPicPr>
          <p:nvPr/>
        </p:nvPicPr>
        <p:blipFill>
          <a:blip r:embed="rId3" cstate="email"/>
          <a:stretch>
            <a:fillRect/>
          </a:stretch>
        </p:blipFill>
        <p:spPr>
          <a:xfrm>
            <a:off x="2514600" y="2590800"/>
            <a:ext cx="3886200" cy="3351848"/>
          </a:xfrm>
          <a:prstGeom prst="rect">
            <a:avLst/>
          </a:prstGeom>
          <a:ln w="57150">
            <a:solidFill>
              <a:schemeClr val="bg1"/>
            </a:solidFill>
          </a:ln>
        </p:spPr>
      </p:pic>
      <p:pic>
        <p:nvPicPr>
          <p:cNvPr id="6159" name="Picture 15" descr="http://msdadmin.scican.net/mhs/mhs_area_imc/webquests/The%20Giver/Pictures/globe3.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5486400" y="228600"/>
            <a:ext cx="762000" cy="762000"/>
          </a:xfrm>
          <a:prstGeom prst="rect">
            <a:avLst/>
          </a:prstGeom>
          <a:noFill/>
        </p:spPr>
      </p:pic>
      <p:sp>
        <p:nvSpPr>
          <p:cNvPr id="7" name="TextBox 6"/>
          <p:cNvSpPr txBox="1"/>
          <p:nvPr/>
        </p:nvSpPr>
        <p:spPr>
          <a:xfrm>
            <a:off x="2819400" y="6172200"/>
            <a:ext cx="3256276" cy="646331"/>
          </a:xfrm>
          <a:prstGeom prst="rect">
            <a:avLst/>
          </a:prstGeom>
          <a:noFill/>
        </p:spPr>
        <p:txBody>
          <a:bodyPr wrap="none" rtlCol="0">
            <a:spAutoFit/>
          </a:bodyPr>
          <a:lstStyle/>
          <a:p>
            <a:r>
              <a:rPr lang="en-US" dirty="0" smtClean="0">
                <a:solidFill>
                  <a:schemeClr val="bg1"/>
                </a:solidFill>
              </a:rPr>
              <a:t>March Turnbull and Alta De </a:t>
            </a:r>
            <a:r>
              <a:rPr lang="en-US" dirty="0" err="1" smtClean="0">
                <a:solidFill>
                  <a:schemeClr val="bg1"/>
                </a:solidFill>
              </a:rPr>
              <a:t>Vos</a:t>
            </a:r>
            <a:r>
              <a:rPr lang="en-US" dirty="0" smtClean="0">
                <a:solidFill>
                  <a:schemeClr val="bg1"/>
                </a:solidFill>
              </a:rPr>
              <a:t>*</a:t>
            </a:r>
          </a:p>
          <a:p>
            <a:pPr algn="ctr"/>
            <a:r>
              <a:rPr lang="en-US" u="sng" dirty="0" smtClean="0">
                <a:solidFill>
                  <a:schemeClr val="bg1"/>
                </a:solidFill>
              </a:rPr>
              <a:t>alta@mapaproject.org</a:t>
            </a:r>
            <a:endParaRPr lang="en-US" u="sng"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19200" y="152400"/>
            <a:ext cx="3171637" cy="584775"/>
          </a:xfrm>
          <a:prstGeom prst="rect">
            <a:avLst/>
          </a:prstGeom>
          <a:noFill/>
        </p:spPr>
        <p:txBody>
          <a:bodyPr wrap="none" rtlCol="0">
            <a:spAutoFit/>
          </a:bodyPr>
          <a:lstStyle/>
          <a:p>
            <a:r>
              <a:rPr lang="en-US" sz="3200" dirty="0" smtClean="0">
                <a:solidFill>
                  <a:schemeClr val="bg1"/>
                </a:solidFill>
              </a:rPr>
              <a:t>MAPA in a minute</a:t>
            </a:r>
            <a:endParaRPr lang="en-US" sz="3200" dirty="0">
              <a:solidFill>
                <a:schemeClr val="bg1"/>
              </a:solidFill>
            </a:endParaRPr>
          </a:p>
        </p:txBody>
      </p:sp>
      <p:cxnSp>
        <p:nvCxnSpPr>
          <p:cNvPr id="13" name="Straight Connector 12"/>
          <p:cNvCxnSpPr/>
          <p:nvPr/>
        </p:nvCxnSpPr>
        <p:spPr>
          <a:xfrm>
            <a:off x="0" y="914400"/>
            <a:ext cx="9144000" cy="158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505200" y="1828800"/>
            <a:ext cx="685800" cy="4572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5" name="Picture 7" descr="Google Earth Screenshot"/>
          <p:cNvPicPr>
            <a:picLocks noChangeAspect="1" noChangeArrowheads="1"/>
          </p:cNvPicPr>
          <p:nvPr/>
        </p:nvPicPr>
        <p:blipFill>
          <a:blip r:embed="rId3"/>
          <a:srcRect/>
          <a:stretch>
            <a:fillRect/>
          </a:stretch>
        </p:blipFill>
        <p:spPr bwMode="auto">
          <a:xfrm>
            <a:off x="5029200" y="4419600"/>
            <a:ext cx="2133600" cy="1524000"/>
          </a:xfrm>
          <a:prstGeom prst="rect">
            <a:avLst/>
          </a:prstGeom>
          <a:noFill/>
          <a:ln w="69850">
            <a:solidFill>
              <a:schemeClr val="bg1"/>
            </a:solidFill>
          </a:ln>
        </p:spPr>
      </p:pic>
      <p:sp>
        <p:nvSpPr>
          <p:cNvPr id="20" name="Right Arrow 19"/>
          <p:cNvSpPr/>
          <p:nvPr/>
        </p:nvSpPr>
        <p:spPr>
          <a:xfrm rot="5400000">
            <a:off x="5791200" y="3657600"/>
            <a:ext cx="609600" cy="4572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3429000" y="4953000"/>
            <a:ext cx="685800" cy="4572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76"/>
          <p:cNvPicPr>
            <a:picLocks noChangeAspect="1" noChangeArrowheads="1"/>
          </p:cNvPicPr>
          <p:nvPr/>
        </p:nvPicPr>
        <p:blipFill>
          <a:blip r:embed="rId4" cstate="email"/>
          <a:srcRect/>
          <a:stretch>
            <a:fillRect/>
          </a:stretch>
        </p:blipFill>
        <p:spPr bwMode="auto">
          <a:xfrm>
            <a:off x="5029200" y="1524000"/>
            <a:ext cx="2228850" cy="1325562"/>
          </a:xfrm>
          <a:prstGeom prst="rect">
            <a:avLst/>
          </a:prstGeom>
          <a:noFill/>
          <a:ln w="66675">
            <a:solidFill>
              <a:schemeClr val="bg2">
                <a:lumMod val="20000"/>
                <a:lumOff val="80000"/>
              </a:schemeClr>
            </a:solidFill>
            <a:miter lim="800000"/>
            <a:headEnd/>
            <a:tailEnd/>
          </a:ln>
        </p:spPr>
      </p:pic>
      <p:sp>
        <p:nvSpPr>
          <p:cNvPr id="10" name="TextBox 9"/>
          <p:cNvSpPr txBox="1"/>
          <p:nvPr/>
        </p:nvSpPr>
        <p:spPr>
          <a:xfrm>
            <a:off x="4876800" y="3124200"/>
            <a:ext cx="2667000" cy="369332"/>
          </a:xfrm>
          <a:prstGeom prst="rect">
            <a:avLst/>
          </a:prstGeom>
          <a:noFill/>
        </p:spPr>
        <p:txBody>
          <a:bodyPr wrap="square" rtlCol="0">
            <a:spAutoFit/>
          </a:bodyPr>
          <a:lstStyle/>
          <a:p>
            <a:r>
              <a:rPr lang="en-US" dirty="0" smtClean="0">
                <a:solidFill>
                  <a:schemeClr val="bg1"/>
                </a:solidFill>
              </a:rPr>
              <a:t>Points, lines and Polygons</a:t>
            </a:r>
            <a:endParaRPr lang="en-US" dirty="0">
              <a:solidFill>
                <a:schemeClr val="bg1"/>
              </a:solidFill>
            </a:endParaRPr>
          </a:p>
        </p:txBody>
      </p:sp>
      <p:sp>
        <p:nvSpPr>
          <p:cNvPr id="12" name="TextBox 11"/>
          <p:cNvSpPr txBox="1"/>
          <p:nvPr/>
        </p:nvSpPr>
        <p:spPr>
          <a:xfrm>
            <a:off x="4953000" y="6019800"/>
            <a:ext cx="3200400" cy="646331"/>
          </a:xfrm>
          <a:prstGeom prst="rect">
            <a:avLst/>
          </a:prstGeom>
          <a:noFill/>
        </p:spPr>
        <p:txBody>
          <a:bodyPr wrap="square" rtlCol="0">
            <a:spAutoFit/>
          </a:bodyPr>
          <a:lstStyle/>
          <a:p>
            <a:r>
              <a:rPr lang="en-US" dirty="0" smtClean="0">
                <a:solidFill>
                  <a:schemeClr val="bg1"/>
                </a:solidFill>
              </a:rPr>
              <a:t>Google Earth as a platform to tell the story of protected areas</a:t>
            </a:r>
            <a:endParaRPr lang="en-US" dirty="0">
              <a:solidFill>
                <a:schemeClr val="bg1"/>
              </a:solidFill>
            </a:endParaRPr>
          </a:p>
        </p:txBody>
      </p:sp>
      <p:sp>
        <p:nvSpPr>
          <p:cNvPr id="14" name="TextBox 13"/>
          <p:cNvSpPr txBox="1"/>
          <p:nvPr/>
        </p:nvSpPr>
        <p:spPr>
          <a:xfrm>
            <a:off x="381000" y="5943600"/>
            <a:ext cx="2895600" cy="646331"/>
          </a:xfrm>
          <a:prstGeom prst="rect">
            <a:avLst/>
          </a:prstGeom>
          <a:noFill/>
        </p:spPr>
        <p:txBody>
          <a:bodyPr wrap="square" rtlCol="0">
            <a:spAutoFit/>
          </a:bodyPr>
          <a:lstStyle/>
          <a:p>
            <a:r>
              <a:rPr lang="en-US" dirty="0" smtClean="0">
                <a:solidFill>
                  <a:schemeClr val="bg1"/>
                </a:solidFill>
              </a:rPr>
              <a:t>Mapping Africa’s Conservation Landscape</a:t>
            </a:r>
          </a:p>
        </p:txBody>
      </p:sp>
      <p:pic>
        <p:nvPicPr>
          <p:cNvPr id="15" name="Picture 14" descr="LM062 Park Boundary Fence.JPG"/>
          <p:cNvPicPr>
            <a:picLocks noChangeAspect="1"/>
          </p:cNvPicPr>
          <p:nvPr/>
        </p:nvPicPr>
        <p:blipFill>
          <a:blip r:embed="rId5" cstate="email"/>
          <a:srcRect/>
          <a:stretch>
            <a:fillRect/>
          </a:stretch>
        </p:blipFill>
        <p:spPr>
          <a:xfrm>
            <a:off x="609600" y="1524000"/>
            <a:ext cx="1981200" cy="1352550"/>
          </a:xfrm>
          <a:prstGeom prst="rect">
            <a:avLst/>
          </a:prstGeom>
          <a:ln w="50800">
            <a:solidFill>
              <a:schemeClr val="bg1"/>
            </a:solidFill>
          </a:ln>
        </p:spPr>
      </p:pic>
      <p:sp>
        <p:nvSpPr>
          <p:cNvPr id="17" name="TextBox 16"/>
          <p:cNvSpPr txBox="1"/>
          <p:nvPr/>
        </p:nvSpPr>
        <p:spPr>
          <a:xfrm>
            <a:off x="457200" y="3048000"/>
            <a:ext cx="2667000" cy="646331"/>
          </a:xfrm>
          <a:prstGeom prst="rect">
            <a:avLst/>
          </a:prstGeom>
          <a:noFill/>
        </p:spPr>
        <p:txBody>
          <a:bodyPr wrap="square" rtlCol="0">
            <a:spAutoFit/>
          </a:bodyPr>
          <a:lstStyle/>
          <a:p>
            <a:r>
              <a:rPr lang="en-US" dirty="0" smtClean="0">
                <a:solidFill>
                  <a:schemeClr val="bg1"/>
                </a:solidFill>
              </a:rPr>
              <a:t>Mapping Africa’s Protected Areas</a:t>
            </a:r>
            <a:endParaRPr lang="en-US" dirty="0">
              <a:solidFill>
                <a:schemeClr val="bg1"/>
              </a:solidFill>
            </a:endParaRPr>
          </a:p>
        </p:txBody>
      </p:sp>
      <p:pic>
        <p:nvPicPr>
          <p:cNvPr id="22" name="Picture 21" descr="Fullscreen capture 24102009 154128 (1).jpg"/>
          <p:cNvPicPr>
            <a:picLocks noChangeAspect="1"/>
          </p:cNvPicPr>
          <p:nvPr/>
        </p:nvPicPr>
        <p:blipFill>
          <a:blip r:embed="rId6" cstate="email"/>
          <a:stretch>
            <a:fillRect/>
          </a:stretch>
        </p:blipFill>
        <p:spPr>
          <a:xfrm>
            <a:off x="533400" y="4248150"/>
            <a:ext cx="1981200" cy="1543050"/>
          </a:xfrm>
          <a:prstGeom prst="rect">
            <a:avLst/>
          </a:prstGeom>
          <a:ln w="44450" cap="sq">
            <a:solidFill>
              <a:schemeClr val="bg1"/>
            </a:solidFill>
            <a:prstDash val="solid"/>
            <a:miter lim="800000"/>
          </a:ln>
          <a:effectLst>
            <a:outerShdw blurRad="50800" dist="38100" dir="2700000" algn="tl" rotWithShape="0">
              <a:srgbClr val="000000">
                <a:alpha val="43000"/>
              </a:srgbClr>
            </a:outerShdw>
          </a:effectLst>
        </p:spPr>
      </p:pic>
      <p:grpSp>
        <p:nvGrpSpPr>
          <p:cNvPr id="25" name="Group 20"/>
          <p:cNvGrpSpPr/>
          <p:nvPr/>
        </p:nvGrpSpPr>
        <p:grpSpPr>
          <a:xfrm>
            <a:off x="0" y="0"/>
            <a:ext cx="1295400" cy="1185954"/>
            <a:chOff x="6072198" y="571480"/>
            <a:chExt cx="2819400" cy="2678113"/>
          </a:xfrm>
        </p:grpSpPr>
        <p:grpSp>
          <p:nvGrpSpPr>
            <p:cNvPr id="27" name="Group 60"/>
            <p:cNvGrpSpPr>
              <a:grpSpLocks/>
            </p:cNvGrpSpPr>
            <p:nvPr/>
          </p:nvGrpSpPr>
          <p:grpSpPr bwMode="auto">
            <a:xfrm>
              <a:off x="6072198" y="571480"/>
              <a:ext cx="2819400" cy="2678113"/>
              <a:chOff x="1981200" y="6781800"/>
              <a:chExt cx="2819400" cy="2678113"/>
            </a:xfrm>
          </p:grpSpPr>
          <p:pic>
            <p:nvPicPr>
              <p:cNvPr id="31" name="Picture 93"/>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1981200" y="6781800"/>
                <a:ext cx="2819400" cy="2678113"/>
              </a:xfrm>
              <a:prstGeom prst="rect">
                <a:avLst/>
              </a:prstGeom>
              <a:noFill/>
              <a:ln w="9525">
                <a:noFill/>
                <a:miter lim="800000"/>
                <a:headEnd/>
                <a:tailEnd/>
              </a:ln>
            </p:spPr>
          </p:pic>
          <p:pic>
            <p:nvPicPr>
              <p:cNvPr id="32" name="Picture 222"/>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2743200" y="7315200"/>
                <a:ext cx="762000" cy="762000"/>
              </a:xfrm>
              <a:prstGeom prst="rect">
                <a:avLst/>
              </a:prstGeom>
              <a:noFill/>
              <a:ln w="9525">
                <a:noFill/>
                <a:miter lim="800000"/>
                <a:headEnd/>
                <a:tailEnd/>
              </a:ln>
            </p:spPr>
          </p:pic>
          <p:pic>
            <p:nvPicPr>
              <p:cNvPr id="33" name="Picture 223"/>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2362200" y="8229600"/>
                <a:ext cx="762000" cy="325438"/>
              </a:xfrm>
              <a:prstGeom prst="rect">
                <a:avLst/>
              </a:prstGeom>
              <a:noFill/>
              <a:ln w="9525">
                <a:noFill/>
                <a:miter lim="800000"/>
                <a:headEnd/>
                <a:tailEnd/>
              </a:ln>
            </p:spPr>
          </p:pic>
          <p:pic>
            <p:nvPicPr>
              <p:cNvPr id="34" name="Picture 224"/>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3581400" y="7010400"/>
                <a:ext cx="773113" cy="1133475"/>
              </a:xfrm>
              <a:prstGeom prst="rect">
                <a:avLst/>
              </a:prstGeom>
              <a:noFill/>
              <a:ln w="9525">
                <a:noFill/>
                <a:miter lim="800000"/>
                <a:headEnd/>
                <a:tailEnd/>
              </a:ln>
            </p:spPr>
          </p:pic>
          <p:pic>
            <p:nvPicPr>
              <p:cNvPr id="35" name="Picture 229"/>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3209925" y="7162800"/>
                <a:ext cx="660400" cy="762000"/>
              </a:xfrm>
              <a:prstGeom prst="rect">
                <a:avLst/>
              </a:prstGeom>
              <a:noFill/>
              <a:ln w="9525">
                <a:noFill/>
                <a:miter lim="800000"/>
                <a:headEnd/>
                <a:tailEnd/>
              </a:ln>
            </p:spPr>
          </p:pic>
          <p:pic>
            <p:nvPicPr>
              <p:cNvPr id="36" name="Picture 241"/>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2590800" y="7620000"/>
                <a:ext cx="762000" cy="496888"/>
              </a:xfrm>
              <a:prstGeom prst="rect">
                <a:avLst/>
              </a:prstGeom>
              <a:noFill/>
              <a:ln w="9525">
                <a:noFill/>
                <a:miter lim="800000"/>
                <a:headEnd/>
                <a:tailEnd/>
              </a:ln>
            </p:spPr>
          </p:pic>
          <p:pic>
            <p:nvPicPr>
              <p:cNvPr id="37" name="Picture 244"/>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3048000" y="8077200"/>
                <a:ext cx="457200" cy="365125"/>
              </a:xfrm>
              <a:prstGeom prst="rect">
                <a:avLst/>
              </a:prstGeom>
              <a:noFill/>
              <a:ln w="9525">
                <a:noFill/>
                <a:miter lim="800000"/>
                <a:headEnd/>
                <a:tailEnd/>
              </a:ln>
            </p:spPr>
          </p:pic>
        </p:grpSp>
        <p:pic>
          <p:nvPicPr>
            <p:cNvPr id="28" name="Picture 243"/>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7072330" y="1428736"/>
              <a:ext cx="914400" cy="814387"/>
            </a:xfrm>
            <a:prstGeom prst="rect">
              <a:avLst/>
            </a:prstGeom>
            <a:noFill/>
            <a:ln w="9525">
              <a:noFill/>
              <a:miter lim="800000"/>
              <a:headEnd/>
              <a:tailEnd/>
            </a:ln>
          </p:spPr>
        </p:pic>
        <p:pic>
          <p:nvPicPr>
            <p:cNvPr id="29" name="Picture 227"/>
            <p:cNvPicPr>
              <a:picLocks noChangeAspect="1" noChangeArrowheads="1"/>
            </p:cNvPicPr>
            <p:nvPr/>
          </p:nvPicPr>
          <p:blipFill>
            <a:blip r:embed="rId15" cstate="email">
              <a:clrChange>
                <a:clrFrom>
                  <a:srgbClr val="FFFFFF"/>
                </a:clrFrom>
                <a:clrTo>
                  <a:srgbClr val="FFFFFF">
                    <a:alpha val="0"/>
                  </a:srgbClr>
                </a:clrTo>
              </a:clrChange>
            </a:blip>
            <a:srcRect/>
            <a:stretch>
              <a:fillRect/>
            </a:stretch>
          </p:blipFill>
          <p:spPr bwMode="auto">
            <a:xfrm>
              <a:off x="7286644" y="2214554"/>
              <a:ext cx="381000" cy="284163"/>
            </a:xfrm>
            <a:prstGeom prst="rect">
              <a:avLst/>
            </a:prstGeom>
            <a:noFill/>
            <a:ln w="9525">
              <a:noFill/>
              <a:miter lim="800000"/>
              <a:headEnd/>
              <a:tailEnd/>
            </a:ln>
          </p:spPr>
        </p:pic>
        <p:pic>
          <p:nvPicPr>
            <p:cNvPr id="30" name="Picture 251"/>
            <p:cNvPicPr>
              <a:picLocks noChangeAspect="1" noChangeArrowheads="1"/>
            </p:cNvPicPr>
            <p:nvPr/>
          </p:nvPicPr>
          <p:blipFill>
            <a:blip r:embed="rId16" cstate="email">
              <a:clrChange>
                <a:clrFrom>
                  <a:srgbClr val="FFFFFF"/>
                </a:clrFrom>
                <a:clrTo>
                  <a:srgbClr val="FFFFFF">
                    <a:alpha val="0"/>
                  </a:srgbClr>
                </a:clrTo>
              </a:clrChange>
            </a:blip>
            <a:srcRect/>
            <a:stretch>
              <a:fillRect/>
            </a:stretch>
          </p:blipFill>
          <p:spPr bwMode="auto">
            <a:xfrm>
              <a:off x="7429520" y="1643050"/>
              <a:ext cx="844550" cy="89535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10"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28600"/>
            <a:ext cx="4942571" cy="584775"/>
          </a:xfrm>
          <a:prstGeom prst="rect">
            <a:avLst/>
          </a:prstGeom>
          <a:noFill/>
        </p:spPr>
        <p:txBody>
          <a:bodyPr wrap="none" rtlCol="0">
            <a:spAutoFit/>
          </a:bodyPr>
          <a:lstStyle/>
          <a:p>
            <a:r>
              <a:rPr lang="en-US" sz="3200" dirty="0" smtClean="0">
                <a:solidFill>
                  <a:schemeClr val="bg1"/>
                </a:solidFill>
              </a:rPr>
              <a:t>The Conservation Landscape</a:t>
            </a:r>
            <a:endParaRPr lang="en-US" sz="3200" dirty="0">
              <a:solidFill>
                <a:schemeClr val="bg1"/>
              </a:solidFill>
            </a:endParaRPr>
          </a:p>
        </p:txBody>
      </p:sp>
      <p:cxnSp>
        <p:nvCxnSpPr>
          <p:cNvPr id="5" name="Straight Connector 4"/>
          <p:cNvCxnSpPr/>
          <p:nvPr/>
        </p:nvCxnSpPr>
        <p:spPr>
          <a:xfrm>
            <a:off x="0" y="914400"/>
            <a:ext cx="9144000" cy="158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20"/>
          <p:cNvGrpSpPr/>
          <p:nvPr/>
        </p:nvGrpSpPr>
        <p:grpSpPr>
          <a:xfrm>
            <a:off x="0" y="0"/>
            <a:ext cx="1295400" cy="1185954"/>
            <a:chOff x="6072198" y="571480"/>
            <a:chExt cx="2819400" cy="2678113"/>
          </a:xfrm>
        </p:grpSpPr>
        <p:grpSp>
          <p:nvGrpSpPr>
            <p:cNvPr id="7" name="Group 60"/>
            <p:cNvGrpSpPr>
              <a:grpSpLocks/>
            </p:cNvGrpSpPr>
            <p:nvPr/>
          </p:nvGrpSpPr>
          <p:grpSpPr bwMode="auto">
            <a:xfrm>
              <a:off x="6072198" y="571480"/>
              <a:ext cx="2819400" cy="2678113"/>
              <a:chOff x="1981200" y="6781800"/>
              <a:chExt cx="2819400" cy="2678113"/>
            </a:xfrm>
          </p:grpSpPr>
          <p:pic>
            <p:nvPicPr>
              <p:cNvPr id="11" name="Picture 93"/>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981200" y="6781800"/>
                <a:ext cx="2819400" cy="2678113"/>
              </a:xfrm>
              <a:prstGeom prst="rect">
                <a:avLst/>
              </a:prstGeom>
              <a:noFill/>
              <a:ln w="9525">
                <a:noFill/>
                <a:miter lim="800000"/>
                <a:headEnd/>
                <a:tailEnd/>
              </a:ln>
            </p:spPr>
          </p:pic>
          <p:pic>
            <p:nvPicPr>
              <p:cNvPr id="12" name="Picture 22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743200" y="7315200"/>
                <a:ext cx="762000" cy="762000"/>
              </a:xfrm>
              <a:prstGeom prst="rect">
                <a:avLst/>
              </a:prstGeom>
              <a:noFill/>
              <a:ln w="9525">
                <a:noFill/>
                <a:miter lim="800000"/>
                <a:headEnd/>
                <a:tailEnd/>
              </a:ln>
            </p:spPr>
          </p:pic>
          <p:pic>
            <p:nvPicPr>
              <p:cNvPr id="13" name="Picture 22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362200" y="8229600"/>
                <a:ext cx="762000" cy="325438"/>
              </a:xfrm>
              <a:prstGeom prst="rect">
                <a:avLst/>
              </a:prstGeom>
              <a:noFill/>
              <a:ln w="9525">
                <a:noFill/>
                <a:miter lim="800000"/>
                <a:headEnd/>
                <a:tailEnd/>
              </a:ln>
            </p:spPr>
          </p:pic>
          <p:pic>
            <p:nvPicPr>
              <p:cNvPr id="14" name="Picture 224"/>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3581400" y="7010400"/>
                <a:ext cx="773113" cy="1133475"/>
              </a:xfrm>
              <a:prstGeom prst="rect">
                <a:avLst/>
              </a:prstGeom>
              <a:noFill/>
              <a:ln w="9525">
                <a:noFill/>
                <a:miter lim="800000"/>
                <a:headEnd/>
                <a:tailEnd/>
              </a:ln>
            </p:spPr>
          </p:pic>
          <p:pic>
            <p:nvPicPr>
              <p:cNvPr id="15" name="Picture 229"/>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3209925" y="7162800"/>
                <a:ext cx="660400" cy="762000"/>
              </a:xfrm>
              <a:prstGeom prst="rect">
                <a:avLst/>
              </a:prstGeom>
              <a:noFill/>
              <a:ln w="9525">
                <a:noFill/>
                <a:miter lim="800000"/>
                <a:headEnd/>
                <a:tailEnd/>
              </a:ln>
            </p:spPr>
          </p:pic>
          <p:pic>
            <p:nvPicPr>
              <p:cNvPr id="16" name="Picture 241"/>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2590800" y="7620000"/>
                <a:ext cx="762000" cy="496888"/>
              </a:xfrm>
              <a:prstGeom prst="rect">
                <a:avLst/>
              </a:prstGeom>
              <a:noFill/>
              <a:ln w="9525">
                <a:noFill/>
                <a:miter lim="800000"/>
                <a:headEnd/>
                <a:tailEnd/>
              </a:ln>
            </p:spPr>
          </p:pic>
          <p:pic>
            <p:nvPicPr>
              <p:cNvPr id="17" name="Picture 244"/>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3048000" y="8077200"/>
                <a:ext cx="457200" cy="365125"/>
              </a:xfrm>
              <a:prstGeom prst="rect">
                <a:avLst/>
              </a:prstGeom>
              <a:noFill/>
              <a:ln w="9525">
                <a:noFill/>
                <a:miter lim="800000"/>
                <a:headEnd/>
                <a:tailEnd/>
              </a:ln>
            </p:spPr>
          </p:pic>
        </p:grpSp>
        <p:pic>
          <p:nvPicPr>
            <p:cNvPr id="8" name="Picture 243"/>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7072330" y="1428736"/>
              <a:ext cx="914400" cy="814387"/>
            </a:xfrm>
            <a:prstGeom prst="rect">
              <a:avLst/>
            </a:prstGeom>
            <a:noFill/>
            <a:ln w="9525">
              <a:noFill/>
              <a:miter lim="800000"/>
              <a:headEnd/>
              <a:tailEnd/>
            </a:ln>
          </p:spPr>
        </p:pic>
        <p:pic>
          <p:nvPicPr>
            <p:cNvPr id="9" name="Picture 227"/>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7286644" y="2214554"/>
              <a:ext cx="381000" cy="284163"/>
            </a:xfrm>
            <a:prstGeom prst="rect">
              <a:avLst/>
            </a:prstGeom>
            <a:noFill/>
            <a:ln w="9525">
              <a:noFill/>
              <a:miter lim="800000"/>
              <a:headEnd/>
              <a:tailEnd/>
            </a:ln>
          </p:spPr>
        </p:pic>
        <p:pic>
          <p:nvPicPr>
            <p:cNvPr id="10" name="Picture 251"/>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7429520" y="1643050"/>
              <a:ext cx="844550" cy="895350"/>
            </a:xfrm>
            <a:prstGeom prst="rect">
              <a:avLst/>
            </a:prstGeom>
            <a:noFill/>
            <a:ln w="9525">
              <a:noFill/>
              <a:miter lim="800000"/>
              <a:headEnd/>
              <a:tailEnd/>
            </a:ln>
          </p:spPr>
        </p:pic>
      </p:grpSp>
      <p:pic>
        <p:nvPicPr>
          <p:cNvPr id="40" name="Picture 39" descr="Fullscreen capture 24102009 154128 (1).jpg"/>
          <p:cNvPicPr>
            <a:picLocks noChangeAspect="1"/>
          </p:cNvPicPr>
          <p:nvPr/>
        </p:nvPicPr>
        <p:blipFill>
          <a:blip r:embed="rId13"/>
          <a:stretch>
            <a:fillRect/>
          </a:stretch>
        </p:blipFill>
        <p:spPr>
          <a:xfrm>
            <a:off x="1828800" y="1371600"/>
            <a:ext cx="5742608" cy="4953000"/>
          </a:xfrm>
          <a:prstGeom prst="rect">
            <a:avLst/>
          </a:prstGeom>
          <a:ln w="25400">
            <a:solidFill>
              <a:schemeClr val="bg1">
                <a:lumMod val="75000"/>
              </a:schemeClr>
            </a:solidFill>
          </a:ln>
        </p:spPr>
      </p:pic>
      <p:grpSp>
        <p:nvGrpSpPr>
          <p:cNvPr id="61" name="Group 60"/>
          <p:cNvGrpSpPr/>
          <p:nvPr/>
        </p:nvGrpSpPr>
        <p:grpSpPr>
          <a:xfrm>
            <a:off x="2590800" y="3657600"/>
            <a:ext cx="1757212" cy="2198132"/>
            <a:chOff x="7620000" y="2209800"/>
            <a:chExt cx="1757212" cy="2274332"/>
          </a:xfrm>
        </p:grpSpPr>
        <p:pic>
          <p:nvPicPr>
            <p:cNvPr id="30" name="Picture 8"/>
            <p:cNvPicPr>
              <a:picLocks noChangeAspect="1" noChangeArrowheads="1"/>
            </p:cNvPicPr>
            <p:nvPr/>
          </p:nvPicPr>
          <p:blipFill>
            <a:blip r:embed="rId14" cstate="email"/>
            <a:srcRect/>
            <a:stretch>
              <a:fillRect/>
            </a:stretch>
          </p:blipFill>
          <p:spPr bwMode="auto">
            <a:xfrm>
              <a:off x="7696200" y="2209800"/>
              <a:ext cx="1676400" cy="1873623"/>
            </a:xfrm>
            <a:prstGeom prst="rect">
              <a:avLst/>
            </a:prstGeom>
            <a:noFill/>
            <a:ln w="38100">
              <a:solidFill>
                <a:schemeClr val="bg1">
                  <a:lumMod val="85000"/>
                </a:schemeClr>
              </a:solidFill>
              <a:miter lim="800000"/>
              <a:headEnd/>
              <a:tailEnd/>
            </a:ln>
          </p:spPr>
        </p:pic>
        <p:sp>
          <p:nvSpPr>
            <p:cNvPr id="60" name="TextBox 59"/>
            <p:cNvSpPr txBox="1"/>
            <p:nvPr/>
          </p:nvSpPr>
          <p:spPr>
            <a:xfrm>
              <a:off x="7620000" y="4114800"/>
              <a:ext cx="1757212" cy="369332"/>
            </a:xfrm>
            <a:prstGeom prst="rect">
              <a:avLst/>
            </a:prstGeom>
            <a:noFill/>
          </p:spPr>
          <p:txBody>
            <a:bodyPr wrap="none" rtlCol="0">
              <a:spAutoFit/>
            </a:bodyPr>
            <a:lstStyle/>
            <a:p>
              <a:r>
                <a:rPr lang="en-US" dirty="0" smtClean="0">
                  <a:solidFill>
                    <a:schemeClr val="bg1"/>
                  </a:solidFill>
                </a:rPr>
                <a:t>Videos &amp; articles</a:t>
              </a:r>
              <a:endParaRPr lang="en-US" dirty="0">
                <a:solidFill>
                  <a:schemeClr val="bg1"/>
                </a:solidFill>
              </a:endParaRPr>
            </a:p>
          </p:txBody>
        </p:sp>
      </p:grpSp>
      <p:grpSp>
        <p:nvGrpSpPr>
          <p:cNvPr id="79" name="Group 78"/>
          <p:cNvGrpSpPr/>
          <p:nvPr/>
        </p:nvGrpSpPr>
        <p:grpSpPr>
          <a:xfrm>
            <a:off x="2133600" y="4419600"/>
            <a:ext cx="1559169" cy="2438400"/>
            <a:chOff x="2133600" y="4419600"/>
            <a:chExt cx="1559169" cy="2438400"/>
          </a:xfrm>
        </p:grpSpPr>
        <p:pic>
          <p:nvPicPr>
            <p:cNvPr id="80" name="Picture 11"/>
            <p:cNvPicPr>
              <a:picLocks noChangeAspect="1" noChangeArrowheads="1"/>
            </p:cNvPicPr>
            <p:nvPr/>
          </p:nvPicPr>
          <p:blipFill>
            <a:blip r:embed="rId15" cstate="email"/>
            <a:srcRect/>
            <a:stretch>
              <a:fillRect/>
            </a:stretch>
          </p:blipFill>
          <p:spPr bwMode="auto">
            <a:xfrm>
              <a:off x="2209800" y="4419600"/>
              <a:ext cx="1482969" cy="175260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81" name="TextBox 80"/>
            <p:cNvSpPr txBox="1"/>
            <p:nvPr/>
          </p:nvSpPr>
          <p:spPr>
            <a:xfrm>
              <a:off x="2133600" y="6211669"/>
              <a:ext cx="1524000" cy="646331"/>
            </a:xfrm>
            <a:prstGeom prst="rect">
              <a:avLst/>
            </a:prstGeom>
            <a:noFill/>
          </p:spPr>
          <p:txBody>
            <a:bodyPr wrap="square" rtlCol="0">
              <a:spAutoFit/>
            </a:bodyPr>
            <a:lstStyle/>
            <a:p>
              <a:r>
                <a:rPr lang="en-US" dirty="0" smtClean="0">
                  <a:solidFill>
                    <a:schemeClr val="bg1"/>
                  </a:solidFill>
                </a:rPr>
                <a:t>CRITICAL </a:t>
              </a:r>
            </a:p>
            <a:p>
              <a:r>
                <a:rPr lang="en-US" dirty="0" smtClean="0">
                  <a:solidFill>
                    <a:schemeClr val="bg1"/>
                  </a:solidFill>
                </a:rPr>
                <a:t>HABITATS</a:t>
              </a:r>
              <a:endParaRPr lang="en-US" dirty="0">
                <a:solidFill>
                  <a:schemeClr val="bg1"/>
                </a:solidFill>
              </a:endParaRPr>
            </a:p>
          </p:txBody>
        </p:sp>
      </p:grpSp>
      <p:grpSp>
        <p:nvGrpSpPr>
          <p:cNvPr id="82" name="Group 81"/>
          <p:cNvGrpSpPr/>
          <p:nvPr/>
        </p:nvGrpSpPr>
        <p:grpSpPr>
          <a:xfrm>
            <a:off x="4038600" y="4419600"/>
            <a:ext cx="1676400" cy="2198132"/>
            <a:chOff x="4038600" y="4419600"/>
            <a:chExt cx="1676400" cy="2198132"/>
          </a:xfrm>
        </p:grpSpPr>
        <p:pic>
          <p:nvPicPr>
            <p:cNvPr id="83" name="Picture 12"/>
            <p:cNvPicPr>
              <a:picLocks noChangeAspect="1" noChangeArrowheads="1"/>
            </p:cNvPicPr>
            <p:nvPr/>
          </p:nvPicPr>
          <p:blipFill>
            <a:blip r:embed="rId16" cstate="email"/>
            <a:srcRect/>
            <a:stretch>
              <a:fillRect/>
            </a:stretch>
          </p:blipFill>
          <p:spPr bwMode="auto">
            <a:xfrm>
              <a:off x="4114800" y="4419600"/>
              <a:ext cx="1600200" cy="1752600"/>
            </a:xfrm>
            <a:prstGeom prst="rect">
              <a:avLst/>
            </a:prstGeom>
            <a:noFill/>
            <a:ln w="38100">
              <a:solidFill>
                <a:schemeClr val="bg1">
                  <a:lumMod val="85000"/>
                </a:schemeClr>
              </a:solidFill>
              <a:miter lim="800000"/>
              <a:headEnd/>
              <a:tailEnd/>
            </a:ln>
          </p:spPr>
        </p:pic>
        <p:sp>
          <p:nvSpPr>
            <p:cNvPr id="84" name="TextBox 83"/>
            <p:cNvSpPr txBox="1"/>
            <p:nvPr/>
          </p:nvSpPr>
          <p:spPr>
            <a:xfrm>
              <a:off x="4038600" y="6248400"/>
              <a:ext cx="1143000" cy="369332"/>
            </a:xfrm>
            <a:prstGeom prst="rect">
              <a:avLst/>
            </a:prstGeom>
            <a:noFill/>
          </p:spPr>
          <p:txBody>
            <a:bodyPr wrap="square" rtlCol="0">
              <a:spAutoFit/>
            </a:bodyPr>
            <a:lstStyle/>
            <a:p>
              <a:r>
                <a:rPr lang="en-US" dirty="0" smtClean="0">
                  <a:solidFill>
                    <a:schemeClr val="bg1"/>
                  </a:solidFill>
                </a:rPr>
                <a:t>POINTS</a:t>
              </a:r>
              <a:endParaRPr lang="en-US" dirty="0">
                <a:solidFill>
                  <a:schemeClr val="bg1"/>
                </a:solidFill>
              </a:endParaRPr>
            </a:p>
          </p:txBody>
        </p:sp>
      </p:grpSp>
      <p:grpSp>
        <p:nvGrpSpPr>
          <p:cNvPr id="93" name="Group 92"/>
          <p:cNvGrpSpPr/>
          <p:nvPr/>
        </p:nvGrpSpPr>
        <p:grpSpPr>
          <a:xfrm>
            <a:off x="152400" y="4419600"/>
            <a:ext cx="1524000" cy="2198132"/>
            <a:chOff x="152400" y="4419600"/>
            <a:chExt cx="1524000" cy="2198132"/>
          </a:xfrm>
        </p:grpSpPr>
        <p:sp>
          <p:nvSpPr>
            <p:cNvPr id="39" name="TextBox 38"/>
            <p:cNvSpPr txBox="1"/>
            <p:nvPr/>
          </p:nvSpPr>
          <p:spPr>
            <a:xfrm>
              <a:off x="152400" y="6248400"/>
              <a:ext cx="1143000" cy="369332"/>
            </a:xfrm>
            <a:prstGeom prst="rect">
              <a:avLst/>
            </a:prstGeom>
            <a:noFill/>
          </p:spPr>
          <p:txBody>
            <a:bodyPr wrap="square" rtlCol="0">
              <a:spAutoFit/>
            </a:bodyPr>
            <a:lstStyle/>
            <a:p>
              <a:r>
                <a:rPr lang="en-US" dirty="0" smtClean="0">
                  <a:solidFill>
                    <a:schemeClr val="bg1"/>
                  </a:solidFill>
                </a:rPr>
                <a:t>PROJECTS</a:t>
              </a:r>
              <a:endParaRPr lang="en-US" dirty="0">
                <a:solidFill>
                  <a:schemeClr val="bg1"/>
                </a:solidFill>
              </a:endParaRPr>
            </a:p>
          </p:txBody>
        </p:sp>
        <p:pic>
          <p:nvPicPr>
            <p:cNvPr id="85" name="Picture 2"/>
            <p:cNvPicPr>
              <a:picLocks noChangeAspect="1" noChangeArrowheads="1"/>
            </p:cNvPicPr>
            <p:nvPr/>
          </p:nvPicPr>
          <p:blipFill>
            <a:blip r:embed="rId17" cstate="email"/>
            <a:srcRect/>
            <a:stretch>
              <a:fillRect/>
            </a:stretch>
          </p:blipFill>
          <p:spPr bwMode="auto">
            <a:xfrm>
              <a:off x="228600" y="4419600"/>
              <a:ext cx="1447800" cy="1752600"/>
            </a:xfrm>
            <a:prstGeom prst="rect">
              <a:avLst/>
            </a:prstGeom>
            <a:noFill/>
            <a:ln w="38100">
              <a:solidFill>
                <a:schemeClr val="bg1">
                  <a:lumMod val="75000"/>
                </a:schemeClr>
              </a:solidFill>
              <a:miter lim="800000"/>
              <a:headEnd/>
              <a:tailEnd/>
            </a:ln>
            <a:effectLst/>
          </p:spPr>
        </p:pic>
      </p:grpSp>
      <p:grpSp>
        <p:nvGrpSpPr>
          <p:cNvPr id="87" name="Group 86"/>
          <p:cNvGrpSpPr/>
          <p:nvPr/>
        </p:nvGrpSpPr>
        <p:grpSpPr>
          <a:xfrm>
            <a:off x="3581400" y="1295400"/>
            <a:ext cx="1828800" cy="2426732"/>
            <a:chOff x="3581400" y="1295400"/>
            <a:chExt cx="1828800" cy="2426732"/>
          </a:xfrm>
        </p:grpSpPr>
        <p:pic>
          <p:nvPicPr>
            <p:cNvPr id="88" name="Picture 6"/>
            <p:cNvPicPr>
              <a:picLocks noChangeAspect="1" noChangeArrowheads="1"/>
            </p:cNvPicPr>
            <p:nvPr/>
          </p:nvPicPr>
          <p:blipFill>
            <a:blip r:embed="rId18"/>
            <a:srcRect/>
            <a:stretch>
              <a:fillRect/>
            </a:stretch>
          </p:blipFill>
          <p:spPr bwMode="auto">
            <a:xfrm>
              <a:off x="3657600" y="1295400"/>
              <a:ext cx="1752600" cy="2089638"/>
            </a:xfrm>
            <a:prstGeom prst="rect">
              <a:avLst/>
            </a:prstGeom>
            <a:noFill/>
            <a:ln w="25400">
              <a:solidFill>
                <a:schemeClr val="bg1">
                  <a:lumMod val="75000"/>
                </a:schemeClr>
              </a:solidFill>
              <a:miter lim="800000"/>
              <a:headEnd/>
              <a:tailEnd/>
            </a:ln>
            <a:effectLst/>
          </p:spPr>
        </p:pic>
        <p:sp>
          <p:nvSpPr>
            <p:cNvPr id="89" name="TextBox 88"/>
            <p:cNvSpPr txBox="1"/>
            <p:nvPr/>
          </p:nvSpPr>
          <p:spPr>
            <a:xfrm>
              <a:off x="3581400" y="3352800"/>
              <a:ext cx="1447800" cy="369332"/>
            </a:xfrm>
            <a:prstGeom prst="rect">
              <a:avLst/>
            </a:prstGeom>
            <a:noFill/>
          </p:spPr>
          <p:txBody>
            <a:bodyPr wrap="square" rtlCol="0">
              <a:spAutoFit/>
            </a:bodyPr>
            <a:lstStyle/>
            <a:p>
              <a:r>
                <a:rPr lang="en-US" dirty="0" smtClean="0">
                  <a:solidFill>
                    <a:schemeClr val="bg1"/>
                  </a:solidFill>
                </a:rPr>
                <a:t>COUNTRIES</a:t>
              </a:r>
              <a:endParaRPr lang="en-US" dirty="0">
                <a:solidFill>
                  <a:schemeClr val="bg1"/>
                </a:solidFill>
              </a:endParaRPr>
            </a:p>
          </p:txBody>
        </p:sp>
      </p:grpSp>
      <p:grpSp>
        <p:nvGrpSpPr>
          <p:cNvPr id="90" name="Group 89"/>
          <p:cNvGrpSpPr/>
          <p:nvPr/>
        </p:nvGrpSpPr>
        <p:grpSpPr>
          <a:xfrm>
            <a:off x="5486400" y="1295400"/>
            <a:ext cx="1632101" cy="2703731"/>
            <a:chOff x="5486400" y="1295400"/>
            <a:chExt cx="1632101" cy="2703731"/>
          </a:xfrm>
        </p:grpSpPr>
        <p:pic>
          <p:nvPicPr>
            <p:cNvPr id="91" name="Picture 5"/>
            <p:cNvPicPr>
              <a:picLocks noChangeAspect="1" noChangeArrowheads="1"/>
            </p:cNvPicPr>
            <p:nvPr/>
          </p:nvPicPr>
          <p:blipFill>
            <a:blip r:embed="rId19" cstate="email"/>
            <a:srcRect/>
            <a:stretch>
              <a:fillRect/>
            </a:stretch>
          </p:blipFill>
          <p:spPr bwMode="auto">
            <a:xfrm>
              <a:off x="5562600" y="1295400"/>
              <a:ext cx="1555901" cy="2057400"/>
            </a:xfrm>
            <a:prstGeom prst="rect">
              <a:avLst/>
            </a:prstGeom>
            <a:noFill/>
            <a:ln w="38100">
              <a:solidFill>
                <a:schemeClr val="bg1">
                  <a:lumMod val="85000"/>
                </a:schemeClr>
              </a:solidFill>
              <a:miter lim="800000"/>
              <a:headEnd/>
              <a:tailEnd/>
            </a:ln>
          </p:spPr>
        </p:pic>
        <p:sp>
          <p:nvSpPr>
            <p:cNvPr id="92" name="TextBox 91"/>
            <p:cNvSpPr txBox="1"/>
            <p:nvPr/>
          </p:nvSpPr>
          <p:spPr>
            <a:xfrm>
              <a:off x="5486400" y="3352800"/>
              <a:ext cx="1447800" cy="646331"/>
            </a:xfrm>
            <a:prstGeom prst="rect">
              <a:avLst/>
            </a:prstGeom>
            <a:noFill/>
          </p:spPr>
          <p:txBody>
            <a:bodyPr wrap="square" rtlCol="0">
              <a:spAutoFit/>
            </a:bodyPr>
            <a:lstStyle/>
            <a:p>
              <a:r>
                <a:rPr lang="en-US" dirty="0" smtClean="0">
                  <a:solidFill>
                    <a:schemeClr val="bg1"/>
                  </a:solidFill>
                </a:rPr>
                <a:t>PROTECTED AREAS</a:t>
              </a:r>
              <a:endParaRPr lang="en-US" dirty="0">
                <a:solidFill>
                  <a:schemeClr val="bg1"/>
                </a:solidFill>
              </a:endParaRPr>
            </a:p>
          </p:txBody>
        </p:sp>
      </p:grpSp>
      <p:grpSp>
        <p:nvGrpSpPr>
          <p:cNvPr id="114" name="Group 113"/>
          <p:cNvGrpSpPr/>
          <p:nvPr/>
        </p:nvGrpSpPr>
        <p:grpSpPr>
          <a:xfrm>
            <a:off x="2438400" y="1752600"/>
            <a:ext cx="2069862" cy="1436132"/>
            <a:chOff x="2438400" y="1752600"/>
            <a:chExt cx="2069862" cy="1436132"/>
          </a:xfrm>
        </p:grpSpPr>
        <p:pic>
          <p:nvPicPr>
            <p:cNvPr id="98" name="Picture 76"/>
            <p:cNvPicPr>
              <a:picLocks noChangeAspect="1" noChangeArrowheads="1"/>
            </p:cNvPicPr>
            <p:nvPr/>
          </p:nvPicPr>
          <p:blipFill>
            <a:blip r:embed="rId20" cstate="email"/>
            <a:srcRect/>
            <a:stretch>
              <a:fillRect/>
            </a:stretch>
          </p:blipFill>
          <p:spPr bwMode="auto">
            <a:xfrm>
              <a:off x="2638438" y="1752600"/>
              <a:ext cx="1704962" cy="1066800"/>
            </a:xfrm>
            <a:prstGeom prst="rect">
              <a:avLst/>
            </a:prstGeom>
            <a:noFill/>
            <a:ln w="38100">
              <a:solidFill>
                <a:schemeClr val="bg1">
                  <a:lumMod val="95000"/>
                </a:schemeClr>
              </a:solidFill>
              <a:miter lim="800000"/>
              <a:headEnd/>
              <a:tailEnd/>
            </a:ln>
          </p:spPr>
        </p:pic>
        <p:sp>
          <p:nvSpPr>
            <p:cNvPr id="99" name="TextBox 98"/>
            <p:cNvSpPr txBox="1"/>
            <p:nvPr/>
          </p:nvSpPr>
          <p:spPr>
            <a:xfrm>
              <a:off x="2438400" y="2819400"/>
              <a:ext cx="2069862" cy="369332"/>
            </a:xfrm>
            <a:prstGeom prst="rect">
              <a:avLst/>
            </a:prstGeom>
            <a:noFill/>
            <a:ln>
              <a:noFill/>
            </a:ln>
          </p:spPr>
          <p:txBody>
            <a:bodyPr wrap="none" rtlCol="0">
              <a:spAutoFit/>
            </a:bodyPr>
            <a:lstStyle/>
            <a:p>
              <a:r>
                <a:rPr lang="en-US" dirty="0" smtClean="0">
                  <a:solidFill>
                    <a:schemeClr val="bg1"/>
                  </a:solidFill>
                </a:rPr>
                <a:t>Roads &amp; boundaries</a:t>
              </a:r>
              <a:endParaRPr lang="en-US" dirty="0">
                <a:solidFill>
                  <a:schemeClr val="bg1"/>
                </a:solidFill>
              </a:endParaRPr>
            </a:p>
          </p:txBody>
        </p:sp>
      </p:grpSp>
      <p:grpSp>
        <p:nvGrpSpPr>
          <p:cNvPr id="100" name="Group 99"/>
          <p:cNvGrpSpPr/>
          <p:nvPr/>
        </p:nvGrpSpPr>
        <p:grpSpPr>
          <a:xfrm>
            <a:off x="6781800" y="3657600"/>
            <a:ext cx="1752600" cy="2198132"/>
            <a:chOff x="8460800" y="1371600"/>
            <a:chExt cx="1600227" cy="2198132"/>
          </a:xfrm>
        </p:grpSpPr>
        <p:pic>
          <p:nvPicPr>
            <p:cNvPr id="101" name="Picture 13"/>
            <p:cNvPicPr>
              <a:picLocks noChangeAspect="1" noChangeArrowheads="1"/>
            </p:cNvPicPr>
            <p:nvPr/>
          </p:nvPicPr>
          <p:blipFill>
            <a:blip r:embed="rId21" cstate="email"/>
            <a:srcRect/>
            <a:stretch>
              <a:fillRect/>
            </a:stretch>
          </p:blipFill>
          <p:spPr bwMode="auto">
            <a:xfrm>
              <a:off x="8610600" y="1371600"/>
              <a:ext cx="1450427" cy="1752600"/>
            </a:xfrm>
            <a:prstGeom prst="rect">
              <a:avLst/>
            </a:prstGeom>
            <a:noFill/>
            <a:ln w="38100">
              <a:solidFill>
                <a:schemeClr val="bg1">
                  <a:lumMod val="85000"/>
                </a:schemeClr>
              </a:solidFill>
              <a:miter lim="800000"/>
              <a:headEnd/>
              <a:tailEnd/>
            </a:ln>
          </p:spPr>
        </p:pic>
        <p:sp>
          <p:nvSpPr>
            <p:cNvPr id="102" name="TextBox 101"/>
            <p:cNvSpPr txBox="1"/>
            <p:nvPr/>
          </p:nvSpPr>
          <p:spPr>
            <a:xfrm>
              <a:off x="8460800" y="3200400"/>
              <a:ext cx="683200" cy="369332"/>
            </a:xfrm>
            <a:prstGeom prst="rect">
              <a:avLst/>
            </a:prstGeom>
            <a:noFill/>
          </p:spPr>
          <p:txBody>
            <a:bodyPr wrap="none" rtlCol="0">
              <a:spAutoFit/>
            </a:bodyPr>
            <a:lstStyle/>
            <a:p>
              <a:r>
                <a:rPr lang="en-US" dirty="0" smtClean="0">
                  <a:solidFill>
                    <a:schemeClr val="bg1"/>
                  </a:solidFill>
                </a:rPr>
                <a:t>Blogs</a:t>
              </a:r>
              <a:endParaRPr lang="en-US" dirty="0">
                <a:solidFill>
                  <a:schemeClr val="bg1"/>
                </a:solidFill>
              </a:endParaRPr>
            </a:p>
          </p:txBody>
        </p:sp>
      </p:grpSp>
      <p:grpSp>
        <p:nvGrpSpPr>
          <p:cNvPr id="112" name="Group 111"/>
          <p:cNvGrpSpPr/>
          <p:nvPr/>
        </p:nvGrpSpPr>
        <p:grpSpPr>
          <a:xfrm>
            <a:off x="6858000" y="1752600"/>
            <a:ext cx="1682750" cy="1574215"/>
            <a:chOff x="6858000" y="1752600"/>
            <a:chExt cx="1682750" cy="1574215"/>
          </a:xfrm>
        </p:grpSpPr>
        <p:pic>
          <p:nvPicPr>
            <p:cNvPr id="104" name="Picture 7"/>
            <p:cNvPicPr>
              <a:picLocks noChangeAspect="1" noChangeArrowheads="1"/>
            </p:cNvPicPr>
            <p:nvPr/>
          </p:nvPicPr>
          <p:blipFill>
            <a:blip r:embed="rId22" cstate="email"/>
            <a:srcRect/>
            <a:stretch>
              <a:fillRect/>
            </a:stretch>
          </p:blipFill>
          <p:spPr bwMode="auto">
            <a:xfrm>
              <a:off x="6934200" y="1752600"/>
              <a:ext cx="1606550" cy="1171939"/>
            </a:xfrm>
            <a:prstGeom prst="rect">
              <a:avLst/>
            </a:prstGeom>
            <a:noFill/>
            <a:ln w="38100">
              <a:solidFill>
                <a:schemeClr val="bg1">
                  <a:lumMod val="95000"/>
                </a:schemeClr>
              </a:solidFill>
              <a:miter lim="800000"/>
              <a:headEnd/>
              <a:tailEnd/>
            </a:ln>
          </p:spPr>
        </p:pic>
        <p:sp>
          <p:nvSpPr>
            <p:cNvPr id="105" name="TextBox 104"/>
            <p:cNvSpPr txBox="1"/>
            <p:nvPr/>
          </p:nvSpPr>
          <p:spPr>
            <a:xfrm>
              <a:off x="6858000" y="2971800"/>
              <a:ext cx="865808" cy="355015"/>
            </a:xfrm>
            <a:prstGeom prst="rect">
              <a:avLst/>
            </a:prstGeom>
            <a:noFill/>
            <a:ln>
              <a:noFill/>
            </a:ln>
          </p:spPr>
          <p:txBody>
            <a:bodyPr wrap="none" rtlCol="0">
              <a:spAutoFit/>
            </a:bodyPr>
            <a:lstStyle/>
            <a:p>
              <a:r>
                <a:rPr lang="en-US" dirty="0" smtClean="0">
                  <a:solidFill>
                    <a:schemeClr val="bg1"/>
                  </a:solidFill>
                </a:rPr>
                <a:t>Wildlife</a:t>
              </a:r>
              <a:endParaRPr lang="en-US" dirty="0">
                <a:solidFill>
                  <a:schemeClr val="bg1"/>
                </a:solidFill>
              </a:endParaRPr>
            </a:p>
          </p:txBody>
        </p:sp>
      </p:grpSp>
      <p:grpSp>
        <p:nvGrpSpPr>
          <p:cNvPr id="113" name="Group 112"/>
          <p:cNvGrpSpPr/>
          <p:nvPr/>
        </p:nvGrpSpPr>
        <p:grpSpPr>
          <a:xfrm>
            <a:off x="4800600" y="1752600"/>
            <a:ext cx="1981200" cy="4103132"/>
            <a:chOff x="4800600" y="1752600"/>
            <a:chExt cx="1981200" cy="4103132"/>
          </a:xfrm>
        </p:grpSpPr>
        <p:sp>
          <p:nvSpPr>
            <p:cNvPr id="94" name="TextBox 93"/>
            <p:cNvSpPr txBox="1"/>
            <p:nvPr/>
          </p:nvSpPr>
          <p:spPr>
            <a:xfrm>
              <a:off x="4800600" y="2895600"/>
              <a:ext cx="1981200" cy="646331"/>
            </a:xfrm>
            <a:prstGeom prst="rect">
              <a:avLst/>
            </a:prstGeom>
            <a:noFill/>
          </p:spPr>
          <p:txBody>
            <a:bodyPr wrap="square" rtlCol="0">
              <a:spAutoFit/>
            </a:bodyPr>
            <a:lstStyle/>
            <a:p>
              <a:r>
                <a:rPr lang="en-US" dirty="0" smtClean="0">
                  <a:solidFill>
                    <a:schemeClr val="bg1"/>
                  </a:solidFill>
                </a:rPr>
                <a:t>Other Google Earth-</a:t>
              </a:r>
            </a:p>
          </p:txBody>
        </p:sp>
        <p:pic>
          <p:nvPicPr>
            <p:cNvPr id="96" name="Picture 2"/>
            <p:cNvPicPr>
              <a:picLocks noChangeAspect="1" noChangeArrowheads="1"/>
            </p:cNvPicPr>
            <p:nvPr/>
          </p:nvPicPr>
          <p:blipFill>
            <a:blip r:embed="rId23" cstate="email"/>
            <a:srcRect/>
            <a:stretch>
              <a:fillRect/>
            </a:stretch>
          </p:blipFill>
          <p:spPr bwMode="auto">
            <a:xfrm>
              <a:off x="4876800" y="1752600"/>
              <a:ext cx="1524000" cy="1110711"/>
            </a:xfrm>
            <a:prstGeom prst="rect">
              <a:avLst/>
            </a:prstGeom>
            <a:solidFill>
              <a:schemeClr val="accent1"/>
            </a:solidFill>
            <a:ln w="38100">
              <a:solidFill>
                <a:schemeClr val="bg1">
                  <a:lumMod val="95000"/>
                </a:schemeClr>
              </a:solidFill>
              <a:miter lim="800000"/>
              <a:headEnd/>
              <a:tailEnd/>
            </a:ln>
            <a:effectLst/>
          </p:spPr>
        </p:pic>
        <p:grpSp>
          <p:nvGrpSpPr>
            <p:cNvPr id="111" name="Group 110"/>
            <p:cNvGrpSpPr/>
            <p:nvPr/>
          </p:nvGrpSpPr>
          <p:grpSpPr>
            <a:xfrm>
              <a:off x="4800600" y="3657600"/>
              <a:ext cx="1981200" cy="2198132"/>
              <a:chOff x="4800600" y="3657600"/>
              <a:chExt cx="1981200" cy="2198132"/>
            </a:xfrm>
          </p:grpSpPr>
          <p:pic>
            <p:nvPicPr>
              <p:cNvPr id="95" name="Picture 2"/>
              <p:cNvPicPr>
                <a:picLocks noChangeAspect="1" noChangeArrowheads="1"/>
              </p:cNvPicPr>
              <p:nvPr/>
            </p:nvPicPr>
            <p:blipFill>
              <a:blip r:embed="rId24" cstate="email"/>
              <a:srcRect/>
              <a:stretch>
                <a:fillRect/>
              </a:stretch>
            </p:blipFill>
            <p:spPr bwMode="auto">
              <a:xfrm>
                <a:off x="4876800" y="3657600"/>
                <a:ext cx="1600200" cy="1752600"/>
              </a:xfrm>
              <a:prstGeom prst="rect">
                <a:avLst/>
              </a:prstGeom>
              <a:solidFill>
                <a:schemeClr val="accent1"/>
              </a:solidFill>
              <a:ln w="34925">
                <a:solidFill>
                  <a:schemeClr val="bg2">
                    <a:lumMod val="20000"/>
                    <a:lumOff val="80000"/>
                  </a:schemeClr>
                </a:solidFill>
                <a:miter lim="800000"/>
                <a:headEnd/>
                <a:tailEnd/>
              </a:ln>
            </p:spPr>
          </p:pic>
          <p:sp>
            <p:nvSpPr>
              <p:cNvPr id="110" name="TextBox 109"/>
              <p:cNvSpPr txBox="1"/>
              <p:nvPr/>
            </p:nvSpPr>
            <p:spPr>
              <a:xfrm>
                <a:off x="4800600" y="5486400"/>
                <a:ext cx="1981200" cy="369332"/>
              </a:xfrm>
              <a:prstGeom prst="rect">
                <a:avLst/>
              </a:prstGeom>
              <a:noFill/>
            </p:spPr>
            <p:txBody>
              <a:bodyPr wrap="square" rtlCol="0">
                <a:spAutoFit/>
              </a:bodyPr>
              <a:lstStyle/>
              <a:p>
                <a:r>
                  <a:rPr lang="en-US" dirty="0" smtClean="0">
                    <a:solidFill>
                      <a:schemeClr val="bg1"/>
                    </a:solidFill>
                  </a:rPr>
                  <a:t>And GIS Content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0556 0.10556 L -0.33056 -0.19444 " pathEditMode="relative" rAng="0" ptsTypes="AA">
                                      <p:cBhvr>
                                        <p:cTn id="6" dur="2000" fill="hold"/>
                                        <p:tgtEl>
                                          <p:spTgt spid="40"/>
                                        </p:tgtEl>
                                        <p:attrNameLst>
                                          <p:attrName>ppt_x</p:attrName>
                                          <p:attrName>ppt_y</p:attrName>
                                        </p:attrNameLst>
                                      </p:cBhvr>
                                      <p:rCtr x="-162" y="-150"/>
                                    </p:animMotion>
                                  </p:childTnLst>
                                </p:cTn>
                              </p:par>
                              <p:par>
                                <p:cTn id="7" presetID="6" presetClass="emph" presetSubtype="0" fill="hold" nodeType="withEffect">
                                  <p:stCondLst>
                                    <p:cond delay="0"/>
                                  </p:stCondLst>
                                  <p:childTnLst>
                                    <p:animScale>
                                      <p:cBhvr>
                                        <p:cTn id="8" dur="1000" fill="hold"/>
                                        <p:tgtEl>
                                          <p:spTgt spid="40"/>
                                        </p:tgtEl>
                                      </p:cBhvr>
                                      <p:by x="50000" y="50000"/>
                                    </p:animScale>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8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0"/>
                                        </p:tgtEl>
                                        <p:attrNameLst>
                                          <p:attrName>style.visibility</p:attrName>
                                        </p:attrNameLst>
                                      </p:cBhvr>
                                      <p:to>
                                        <p:strVal val="hidden"/>
                                      </p:to>
                                    </p:set>
                                  </p:childTnLst>
                                </p:cTn>
                              </p:par>
                              <p:par>
                                <p:cTn id="41" presetID="64" presetClass="path" presetSubtype="0" accel="50000" decel="50000" fill="hold" nodeType="withEffect">
                                  <p:stCondLst>
                                    <p:cond delay="0"/>
                                  </p:stCondLst>
                                  <p:childTnLst>
                                    <p:animMotion origin="layout" path="M 0 -0.0713 L 0 -0.40463 " pathEditMode="relative" rAng="0" ptsTypes="AA">
                                      <p:cBhvr>
                                        <p:cTn id="42" dur="2000" fill="hold"/>
                                        <p:tgtEl>
                                          <p:spTgt spid="93"/>
                                        </p:tgtEl>
                                        <p:attrNameLst>
                                          <p:attrName>ppt_x</p:attrName>
                                          <p:attrName>ppt_y</p:attrName>
                                        </p:attrNameLst>
                                      </p:cBhvr>
                                      <p:rCtr x="0" y="-167"/>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57200" y="1219200"/>
            <a:ext cx="3124200" cy="1498257"/>
            <a:chOff x="457200" y="1219200"/>
            <a:chExt cx="3124200" cy="1498257"/>
          </a:xfrm>
        </p:grpSpPr>
        <p:sp>
          <p:nvSpPr>
            <p:cNvPr id="5" name="TextBox 4"/>
            <p:cNvSpPr txBox="1"/>
            <p:nvPr/>
          </p:nvSpPr>
          <p:spPr>
            <a:xfrm>
              <a:off x="457200" y="1371600"/>
              <a:ext cx="2362200" cy="1200329"/>
            </a:xfrm>
            <a:prstGeom prst="rect">
              <a:avLst/>
            </a:prstGeom>
            <a:noFill/>
          </p:spPr>
          <p:txBody>
            <a:bodyPr wrap="square" rtlCol="0">
              <a:spAutoFit/>
            </a:bodyPr>
            <a:lstStyle/>
            <a:p>
              <a:pPr algn="just"/>
              <a:r>
                <a:rPr lang="en-US" sz="2400" b="1" dirty="0" smtClean="0">
                  <a:solidFill>
                    <a:schemeClr val="bg1"/>
                  </a:solidFill>
                </a:rPr>
                <a:t>Conservationists</a:t>
              </a:r>
            </a:p>
            <a:p>
              <a:pPr algn="just"/>
              <a:r>
                <a:rPr lang="en-US" sz="2400" b="1" dirty="0" smtClean="0">
                  <a:solidFill>
                    <a:schemeClr val="bg1"/>
                  </a:solidFill>
                </a:rPr>
                <a:t>NGOs</a:t>
              </a:r>
            </a:p>
            <a:p>
              <a:pPr algn="just"/>
              <a:r>
                <a:rPr lang="en-US" sz="2400" b="1" dirty="0" smtClean="0">
                  <a:solidFill>
                    <a:schemeClr val="bg1"/>
                  </a:solidFill>
                </a:rPr>
                <a:t>Managers</a:t>
              </a:r>
              <a:endParaRPr lang="en-US" sz="2400" b="1" dirty="0">
                <a:solidFill>
                  <a:schemeClr val="bg1"/>
                </a:solidFill>
              </a:endParaRPr>
            </a:p>
          </p:txBody>
        </p:sp>
        <p:pic>
          <p:nvPicPr>
            <p:cNvPr id="11" name="Picture 4" descr="http://www.frontenacpark.ca/images/birder.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flipH="1">
              <a:off x="2057400" y="1219200"/>
              <a:ext cx="1524000" cy="1498257"/>
            </a:xfrm>
            <a:prstGeom prst="rect">
              <a:avLst/>
            </a:prstGeom>
            <a:noFill/>
          </p:spPr>
        </p:pic>
      </p:grpSp>
      <p:grpSp>
        <p:nvGrpSpPr>
          <p:cNvPr id="38" name="Group 37"/>
          <p:cNvGrpSpPr/>
          <p:nvPr/>
        </p:nvGrpSpPr>
        <p:grpSpPr>
          <a:xfrm>
            <a:off x="6019800" y="4495800"/>
            <a:ext cx="2658176" cy="2362200"/>
            <a:chOff x="6019800" y="4495800"/>
            <a:chExt cx="2658176" cy="2362200"/>
          </a:xfrm>
        </p:grpSpPr>
        <p:sp>
          <p:nvSpPr>
            <p:cNvPr id="13" name="TextBox 12"/>
            <p:cNvSpPr txBox="1"/>
            <p:nvPr/>
          </p:nvSpPr>
          <p:spPr>
            <a:xfrm>
              <a:off x="6019800" y="6396335"/>
              <a:ext cx="2534412" cy="461665"/>
            </a:xfrm>
            <a:prstGeom prst="rect">
              <a:avLst/>
            </a:prstGeom>
            <a:noFill/>
          </p:spPr>
          <p:txBody>
            <a:bodyPr wrap="none" rtlCol="0">
              <a:spAutoFit/>
            </a:bodyPr>
            <a:lstStyle/>
            <a:p>
              <a:r>
                <a:rPr lang="en-US" sz="2400" b="1" dirty="0" smtClean="0">
                  <a:solidFill>
                    <a:schemeClr val="bg1">
                      <a:lumMod val="95000"/>
                    </a:schemeClr>
                  </a:solidFill>
                </a:rPr>
                <a:t>Google Earth layer</a:t>
              </a:r>
              <a:endParaRPr lang="en-US" sz="2400" b="1" dirty="0">
                <a:solidFill>
                  <a:schemeClr val="bg1">
                    <a:lumMod val="95000"/>
                  </a:schemeClr>
                </a:solidFill>
              </a:endParaRPr>
            </a:p>
          </p:txBody>
        </p:sp>
        <p:pic>
          <p:nvPicPr>
            <p:cNvPr id="14" name="Picture 2"/>
            <p:cNvPicPr>
              <a:picLocks noChangeAspect="1" noChangeArrowheads="1"/>
            </p:cNvPicPr>
            <p:nvPr/>
          </p:nvPicPr>
          <p:blipFill>
            <a:blip r:embed="rId4" cstate="email"/>
            <a:srcRect/>
            <a:stretch>
              <a:fillRect/>
            </a:stretch>
          </p:blipFill>
          <p:spPr bwMode="auto">
            <a:xfrm>
              <a:off x="6019800" y="4495800"/>
              <a:ext cx="2658176" cy="1918363"/>
            </a:xfrm>
            <a:prstGeom prst="rect">
              <a:avLst/>
            </a:prstGeom>
            <a:noFill/>
            <a:ln w="38100">
              <a:solidFill>
                <a:schemeClr val="bg1"/>
              </a:solidFill>
              <a:miter lim="800000"/>
              <a:headEnd/>
              <a:tailEnd/>
            </a:ln>
            <a:effectLst/>
          </p:spPr>
        </p:pic>
      </p:grpSp>
      <p:grpSp>
        <p:nvGrpSpPr>
          <p:cNvPr id="37" name="Group 36"/>
          <p:cNvGrpSpPr/>
          <p:nvPr/>
        </p:nvGrpSpPr>
        <p:grpSpPr>
          <a:xfrm>
            <a:off x="5943600" y="1295400"/>
            <a:ext cx="2707641" cy="2214265"/>
            <a:chOff x="5943600" y="1295400"/>
            <a:chExt cx="2707641" cy="2214265"/>
          </a:xfrm>
        </p:grpSpPr>
        <p:pic>
          <p:nvPicPr>
            <p:cNvPr id="12" name="Picture 11"/>
            <p:cNvPicPr>
              <a:picLocks noChangeAspect="1" noChangeArrowheads="1"/>
            </p:cNvPicPr>
            <p:nvPr/>
          </p:nvPicPr>
          <p:blipFill>
            <a:blip r:embed="rId5" cstate="email"/>
            <a:srcRect/>
            <a:stretch>
              <a:fillRect/>
            </a:stretch>
          </p:blipFill>
          <p:spPr bwMode="auto">
            <a:xfrm>
              <a:off x="6019801" y="1295400"/>
              <a:ext cx="2631440" cy="1676400"/>
            </a:xfrm>
            <a:prstGeom prst="rect">
              <a:avLst/>
            </a:prstGeom>
            <a:ln w="47625" cap="sq">
              <a:solidFill>
                <a:schemeClr val="bg1"/>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5943600" y="3048000"/>
              <a:ext cx="2294731" cy="461665"/>
            </a:xfrm>
            <a:prstGeom prst="rect">
              <a:avLst/>
            </a:prstGeom>
            <a:noFill/>
          </p:spPr>
          <p:txBody>
            <a:bodyPr wrap="none" rtlCol="0">
              <a:spAutoFit/>
            </a:bodyPr>
            <a:lstStyle/>
            <a:p>
              <a:r>
                <a:rPr lang="en-US" sz="2400" b="1" dirty="0" smtClean="0">
                  <a:solidFill>
                    <a:schemeClr val="bg1">
                      <a:lumMod val="95000"/>
                    </a:schemeClr>
                  </a:solidFill>
                </a:rPr>
                <a:t>Online Database</a:t>
              </a:r>
              <a:endParaRPr lang="en-US" sz="2400" b="1" dirty="0">
                <a:solidFill>
                  <a:schemeClr val="bg1">
                    <a:lumMod val="95000"/>
                  </a:schemeClr>
                </a:solidFill>
              </a:endParaRPr>
            </a:p>
          </p:txBody>
        </p:sp>
      </p:grpSp>
      <p:grpSp>
        <p:nvGrpSpPr>
          <p:cNvPr id="40" name="Group 39"/>
          <p:cNvGrpSpPr/>
          <p:nvPr/>
        </p:nvGrpSpPr>
        <p:grpSpPr>
          <a:xfrm>
            <a:off x="609600" y="4114800"/>
            <a:ext cx="1905000" cy="2061865"/>
            <a:chOff x="609600" y="4114800"/>
            <a:chExt cx="1905000" cy="2061865"/>
          </a:xfrm>
        </p:grpSpPr>
        <p:pic>
          <p:nvPicPr>
            <p:cNvPr id="4099" name="Picture 3" descr="http://www.clker.com/cliparts/3/3/6/a/119498454029858016people.svg.thumb.png"/>
            <p:cNvPicPr>
              <a:picLocks noChangeAspect="1" noChangeArrowheads="1"/>
            </p:cNvPicPr>
            <p:nvPr/>
          </p:nvPicPr>
          <p:blipFill>
            <a:blip r:embed="rId6"/>
            <a:srcRect/>
            <a:stretch>
              <a:fillRect/>
            </a:stretch>
          </p:blipFill>
          <p:spPr bwMode="auto">
            <a:xfrm>
              <a:off x="685800" y="4114800"/>
              <a:ext cx="1828800" cy="1682496"/>
            </a:xfrm>
            <a:prstGeom prst="rect">
              <a:avLst/>
            </a:prstGeom>
            <a:noFill/>
          </p:spPr>
        </p:pic>
        <p:sp>
          <p:nvSpPr>
            <p:cNvPr id="16" name="TextBox 15"/>
            <p:cNvSpPr txBox="1"/>
            <p:nvPr/>
          </p:nvSpPr>
          <p:spPr>
            <a:xfrm>
              <a:off x="609600" y="5715000"/>
              <a:ext cx="957313" cy="461665"/>
            </a:xfrm>
            <a:prstGeom prst="rect">
              <a:avLst/>
            </a:prstGeom>
            <a:noFill/>
          </p:spPr>
          <p:txBody>
            <a:bodyPr wrap="none" rtlCol="0">
              <a:spAutoFit/>
            </a:bodyPr>
            <a:lstStyle/>
            <a:p>
              <a:r>
                <a:rPr lang="en-US" sz="2400" b="1" dirty="0" smtClean="0">
                  <a:solidFill>
                    <a:schemeClr val="bg1">
                      <a:lumMod val="95000"/>
                    </a:schemeClr>
                  </a:solidFill>
                </a:rPr>
                <a:t>Public</a:t>
              </a:r>
              <a:endParaRPr lang="en-US" sz="2400" b="1" dirty="0">
                <a:solidFill>
                  <a:schemeClr val="bg1">
                    <a:lumMod val="95000"/>
                  </a:schemeClr>
                </a:solidFill>
              </a:endParaRPr>
            </a:p>
          </p:txBody>
        </p:sp>
      </p:grpSp>
      <p:sp>
        <p:nvSpPr>
          <p:cNvPr id="10" name="TextBox 9"/>
          <p:cNvSpPr txBox="1"/>
          <p:nvPr/>
        </p:nvSpPr>
        <p:spPr>
          <a:xfrm>
            <a:off x="1219200" y="228600"/>
            <a:ext cx="3292440" cy="584775"/>
          </a:xfrm>
          <a:prstGeom prst="rect">
            <a:avLst/>
          </a:prstGeom>
          <a:noFill/>
        </p:spPr>
        <p:txBody>
          <a:bodyPr wrap="none" rtlCol="0">
            <a:spAutoFit/>
          </a:bodyPr>
          <a:lstStyle/>
          <a:p>
            <a:r>
              <a:rPr lang="en-US" sz="3200" dirty="0" smtClean="0">
                <a:solidFill>
                  <a:schemeClr val="bg1"/>
                </a:solidFill>
              </a:rPr>
              <a:t>MAPA’s Mechanics</a:t>
            </a:r>
            <a:endParaRPr lang="en-US" sz="3200" dirty="0">
              <a:solidFill>
                <a:schemeClr val="bg1"/>
              </a:solidFill>
            </a:endParaRPr>
          </a:p>
        </p:txBody>
      </p:sp>
      <p:cxnSp>
        <p:nvCxnSpPr>
          <p:cNvPr id="17" name="Straight Connector 16"/>
          <p:cNvCxnSpPr/>
          <p:nvPr/>
        </p:nvCxnSpPr>
        <p:spPr>
          <a:xfrm>
            <a:off x="0" y="914400"/>
            <a:ext cx="9144000" cy="158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20"/>
          <p:cNvGrpSpPr/>
          <p:nvPr/>
        </p:nvGrpSpPr>
        <p:grpSpPr>
          <a:xfrm>
            <a:off x="0" y="0"/>
            <a:ext cx="1295400" cy="1185954"/>
            <a:chOff x="6072198" y="571480"/>
            <a:chExt cx="2819400" cy="2678113"/>
          </a:xfrm>
        </p:grpSpPr>
        <p:grpSp>
          <p:nvGrpSpPr>
            <p:cNvPr id="19" name="Group 60"/>
            <p:cNvGrpSpPr>
              <a:grpSpLocks/>
            </p:cNvGrpSpPr>
            <p:nvPr/>
          </p:nvGrpSpPr>
          <p:grpSpPr bwMode="auto">
            <a:xfrm>
              <a:off x="6072198" y="571480"/>
              <a:ext cx="2819400" cy="2678113"/>
              <a:chOff x="1981200" y="6781800"/>
              <a:chExt cx="2819400" cy="2678113"/>
            </a:xfrm>
          </p:grpSpPr>
          <p:pic>
            <p:nvPicPr>
              <p:cNvPr id="23" name="Picture 93"/>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1981200" y="6781800"/>
                <a:ext cx="2819400" cy="2678113"/>
              </a:xfrm>
              <a:prstGeom prst="rect">
                <a:avLst/>
              </a:prstGeom>
              <a:noFill/>
              <a:ln w="9525">
                <a:noFill/>
                <a:miter lim="800000"/>
                <a:headEnd/>
                <a:tailEnd/>
              </a:ln>
            </p:spPr>
          </p:pic>
          <p:pic>
            <p:nvPicPr>
              <p:cNvPr id="24" name="Picture 222"/>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2743200" y="7315200"/>
                <a:ext cx="762000" cy="762000"/>
              </a:xfrm>
              <a:prstGeom prst="rect">
                <a:avLst/>
              </a:prstGeom>
              <a:noFill/>
              <a:ln w="9525">
                <a:noFill/>
                <a:miter lim="800000"/>
                <a:headEnd/>
                <a:tailEnd/>
              </a:ln>
            </p:spPr>
          </p:pic>
          <p:pic>
            <p:nvPicPr>
              <p:cNvPr id="25" name="Picture 223"/>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2362200" y="8229600"/>
                <a:ext cx="762000" cy="325438"/>
              </a:xfrm>
              <a:prstGeom prst="rect">
                <a:avLst/>
              </a:prstGeom>
              <a:noFill/>
              <a:ln w="9525">
                <a:noFill/>
                <a:miter lim="800000"/>
                <a:headEnd/>
                <a:tailEnd/>
              </a:ln>
            </p:spPr>
          </p:pic>
          <p:pic>
            <p:nvPicPr>
              <p:cNvPr id="26" name="Picture 224"/>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3581400" y="7010400"/>
                <a:ext cx="773113" cy="1133475"/>
              </a:xfrm>
              <a:prstGeom prst="rect">
                <a:avLst/>
              </a:prstGeom>
              <a:noFill/>
              <a:ln w="9525">
                <a:noFill/>
                <a:miter lim="800000"/>
                <a:headEnd/>
                <a:tailEnd/>
              </a:ln>
            </p:spPr>
          </p:pic>
          <p:pic>
            <p:nvPicPr>
              <p:cNvPr id="27" name="Picture 229"/>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3209925" y="7162800"/>
                <a:ext cx="660400" cy="762000"/>
              </a:xfrm>
              <a:prstGeom prst="rect">
                <a:avLst/>
              </a:prstGeom>
              <a:noFill/>
              <a:ln w="9525">
                <a:noFill/>
                <a:miter lim="800000"/>
                <a:headEnd/>
                <a:tailEnd/>
              </a:ln>
            </p:spPr>
          </p:pic>
          <p:pic>
            <p:nvPicPr>
              <p:cNvPr id="28" name="Picture 241"/>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2590800" y="7620000"/>
                <a:ext cx="762000" cy="496888"/>
              </a:xfrm>
              <a:prstGeom prst="rect">
                <a:avLst/>
              </a:prstGeom>
              <a:noFill/>
              <a:ln w="9525">
                <a:noFill/>
                <a:miter lim="800000"/>
                <a:headEnd/>
                <a:tailEnd/>
              </a:ln>
            </p:spPr>
          </p:pic>
          <p:pic>
            <p:nvPicPr>
              <p:cNvPr id="29" name="Picture 244"/>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3048000" y="8077200"/>
                <a:ext cx="457200" cy="365125"/>
              </a:xfrm>
              <a:prstGeom prst="rect">
                <a:avLst/>
              </a:prstGeom>
              <a:noFill/>
              <a:ln w="9525">
                <a:noFill/>
                <a:miter lim="800000"/>
                <a:headEnd/>
                <a:tailEnd/>
              </a:ln>
            </p:spPr>
          </p:pic>
        </p:grpSp>
        <p:pic>
          <p:nvPicPr>
            <p:cNvPr id="20" name="Picture 243"/>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7072330" y="1428736"/>
              <a:ext cx="914400" cy="814387"/>
            </a:xfrm>
            <a:prstGeom prst="rect">
              <a:avLst/>
            </a:prstGeom>
            <a:noFill/>
            <a:ln w="9525">
              <a:noFill/>
              <a:miter lim="800000"/>
              <a:headEnd/>
              <a:tailEnd/>
            </a:ln>
          </p:spPr>
        </p:pic>
        <p:pic>
          <p:nvPicPr>
            <p:cNvPr id="21" name="Picture 227"/>
            <p:cNvPicPr>
              <a:picLocks noChangeAspect="1" noChangeArrowheads="1"/>
            </p:cNvPicPr>
            <p:nvPr/>
          </p:nvPicPr>
          <p:blipFill>
            <a:blip r:embed="rId15" cstate="email">
              <a:clrChange>
                <a:clrFrom>
                  <a:srgbClr val="FFFFFF"/>
                </a:clrFrom>
                <a:clrTo>
                  <a:srgbClr val="FFFFFF">
                    <a:alpha val="0"/>
                  </a:srgbClr>
                </a:clrTo>
              </a:clrChange>
            </a:blip>
            <a:srcRect/>
            <a:stretch>
              <a:fillRect/>
            </a:stretch>
          </p:blipFill>
          <p:spPr bwMode="auto">
            <a:xfrm>
              <a:off x="7286644" y="2214554"/>
              <a:ext cx="381000" cy="284163"/>
            </a:xfrm>
            <a:prstGeom prst="rect">
              <a:avLst/>
            </a:prstGeom>
            <a:noFill/>
            <a:ln w="9525">
              <a:noFill/>
              <a:miter lim="800000"/>
              <a:headEnd/>
              <a:tailEnd/>
            </a:ln>
          </p:spPr>
        </p:pic>
        <p:pic>
          <p:nvPicPr>
            <p:cNvPr id="22" name="Picture 251"/>
            <p:cNvPicPr>
              <a:picLocks noChangeAspect="1" noChangeArrowheads="1"/>
            </p:cNvPicPr>
            <p:nvPr/>
          </p:nvPicPr>
          <p:blipFill>
            <a:blip r:embed="rId16" cstate="email">
              <a:clrChange>
                <a:clrFrom>
                  <a:srgbClr val="FFFFFF"/>
                </a:clrFrom>
                <a:clrTo>
                  <a:srgbClr val="FFFFFF">
                    <a:alpha val="0"/>
                  </a:srgbClr>
                </a:clrTo>
              </a:clrChange>
            </a:blip>
            <a:srcRect/>
            <a:stretch>
              <a:fillRect/>
            </a:stretch>
          </p:blipFill>
          <p:spPr bwMode="auto">
            <a:xfrm>
              <a:off x="7429520" y="1643050"/>
              <a:ext cx="844550" cy="895350"/>
            </a:xfrm>
            <a:prstGeom prst="rect">
              <a:avLst/>
            </a:prstGeom>
            <a:noFill/>
            <a:ln w="9525">
              <a:noFill/>
              <a:miter lim="800000"/>
              <a:headEnd/>
              <a:tailEnd/>
            </a:ln>
          </p:spPr>
        </p:pic>
      </p:grpSp>
      <p:grpSp>
        <p:nvGrpSpPr>
          <p:cNvPr id="31" name="Group 30"/>
          <p:cNvGrpSpPr/>
          <p:nvPr/>
        </p:nvGrpSpPr>
        <p:grpSpPr>
          <a:xfrm>
            <a:off x="4114800" y="1600200"/>
            <a:ext cx="1447800" cy="904220"/>
            <a:chOff x="4114800" y="1600200"/>
            <a:chExt cx="1447800" cy="904220"/>
          </a:xfrm>
        </p:grpSpPr>
        <p:sp>
          <p:nvSpPr>
            <p:cNvPr id="32" name="Down Arrow 31"/>
            <p:cNvSpPr/>
            <p:nvPr/>
          </p:nvSpPr>
          <p:spPr>
            <a:xfrm rot="16200000">
              <a:off x="4533900" y="1257300"/>
              <a:ext cx="533400" cy="12192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114800" y="1981200"/>
              <a:ext cx="1447800" cy="523220"/>
            </a:xfrm>
            <a:prstGeom prst="rect">
              <a:avLst/>
            </a:prstGeom>
            <a:noFill/>
          </p:spPr>
          <p:txBody>
            <a:bodyPr wrap="square" rtlCol="0">
              <a:spAutoFit/>
            </a:bodyPr>
            <a:lstStyle/>
            <a:p>
              <a:r>
                <a:rPr lang="en-US" sz="1400" dirty="0" smtClean="0">
                  <a:solidFill>
                    <a:schemeClr val="bg1"/>
                  </a:solidFill>
                </a:rPr>
                <a:t>Information input</a:t>
              </a:r>
              <a:endParaRPr lang="en-US" sz="1400" dirty="0">
                <a:solidFill>
                  <a:schemeClr val="bg1"/>
                </a:solidFill>
              </a:endParaRPr>
            </a:p>
          </p:txBody>
        </p:sp>
      </p:grpSp>
      <p:sp>
        <p:nvSpPr>
          <p:cNvPr id="34" name="Down Arrow 33"/>
          <p:cNvSpPr/>
          <p:nvPr/>
        </p:nvSpPr>
        <p:spPr>
          <a:xfrm>
            <a:off x="7010400" y="3581400"/>
            <a:ext cx="533400" cy="7620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429000" y="4724400"/>
            <a:ext cx="1676400" cy="904220"/>
            <a:chOff x="3429000" y="4724400"/>
            <a:chExt cx="1676400" cy="904220"/>
          </a:xfrm>
        </p:grpSpPr>
        <p:sp>
          <p:nvSpPr>
            <p:cNvPr id="35" name="TextBox 34"/>
            <p:cNvSpPr txBox="1"/>
            <p:nvPr/>
          </p:nvSpPr>
          <p:spPr>
            <a:xfrm>
              <a:off x="3657600" y="5105400"/>
              <a:ext cx="1447800" cy="523220"/>
            </a:xfrm>
            <a:prstGeom prst="rect">
              <a:avLst/>
            </a:prstGeom>
            <a:noFill/>
          </p:spPr>
          <p:txBody>
            <a:bodyPr wrap="square" rtlCol="0">
              <a:spAutoFit/>
            </a:bodyPr>
            <a:lstStyle/>
            <a:p>
              <a:r>
                <a:rPr lang="en-US" sz="1400" dirty="0" smtClean="0">
                  <a:solidFill>
                    <a:schemeClr val="bg1"/>
                  </a:solidFill>
                </a:rPr>
                <a:t>Information output</a:t>
              </a:r>
              <a:endParaRPr lang="en-US" sz="1400" dirty="0">
                <a:solidFill>
                  <a:schemeClr val="bg1"/>
                </a:solidFill>
              </a:endParaRPr>
            </a:p>
          </p:txBody>
        </p:sp>
        <p:sp>
          <p:nvSpPr>
            <p:cNvPr id="36" name="Down Arrow 35"/>
            <p:cNvSpPr/>
            <p:nvPr/>
          </p:nvSpPr>
          <p:spPr>
            <a:xfrm rot="5400000">
              <a:off x="3771900" y="4381500"/>
              <a:ext cx="533400" cy="12192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143000" y="152400"/>
            <a:ext cx="4633576" cy="584775"/>
          </a:xfrm>
          <a:prstGeom prst="rect">
            <a:avLst/>
          </a:prstGeom>
          <a:noFill/>
        </p:spPr>
        <p:txBody>
          <a:bodyPr wrap="none" rtlCol="0">
            <a:spAutoFit/>
          </a:bodyPr>
          <a:lstStyle/>
          <a:p>
            <a:r>
              <a:rPr lang="en-US" sz="3200" dirty="0" smtClean="0">
                <a:solidFill>
                  <a:schemeClr val="bg1"/>
                </a:solidFill>
              </a:rPr>
              <a:t> Categorizing Conservation</a:t>
            </a:r>
            <a:endParaRPr lang="en-US" sz="3200" dirty="0">
              <a:solidFill>
                <a:schemeClr val="bg1"/>
              </a:solidFill>
            </a:endParaRPr>
          </a:p>
        </p:txBody>
      </p:sp>
      <p:cxnSp>
        <p:nvCxnSpPr>
          <p:cNvPr id="29" name="Straight Connector 28"/>
          <p:cNvCxnSpPr/>
          <p:nvPr/>
        </p:nvCxnSpPr>
        <p:spPr>
          <a:xfrm>
            <a:off x="0" y="914400"/>
            <a:ext cx="9144000" cy="158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0" name="Group 20"/>
          <p:cNvGrpSpPr/>
          <p:nvPr/>
        </p:nvGrpSpPr>
        <p:grpSpPr>
          <a:xfrm>
            <a:off x="0" y="0"/>
            <a:ext cx="1295400" cy="1185954"/>
            <a:chOff x="6072198" y="571480"/>
            <a:chExt cx="2819400" cy="2678113"/>
          </a:xfrm>
        </p:grpSpPr>
        <p:grpSp>
          <p:nvGrpSpPr>
            <p:cNvPr id="31" name="Group 60"/>
            <p:cNvGrpSpPr>
              <a:grpSpLocks/>
            </p:cNvGrpSpPr>
            <p:nvPr/>
          </p:nvGrpSpPr>
          <p:grpSpPr bwMode="auto">
            <a:xfrm>
              <a:off x="6072198" y="571480"/>
              <a:ext cx="2819400" cy="2678113"/>
              <a:chOff x="1981200" y="6781800"/>
              <a:chExt cx="2819400" cy="2678113"/>
            </a:xfrm>
          </p:grpSpPr>
          <p:pic>
            <p:nvPicPr>
              <p:cNvPr id="35" name="Picture 93"/>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981200" y="6781800"/>
                <a:ext cx="2819400" cy="2678113"/>
              </a:xfrm>
              <a:prstGeom prst="rect">
                <a:avLst/>
              </a:prstGeom>
              <a:noFill/>
              <a:ln w="9525">
                <a:noFill/>
                <a:miter lim="800000"/>
                <a:headEnd/>
                <a:tailEnd/>
              </a:ln>
            </p:spPr>
          </p:pic>
          <p:pic>
            <p:nvPicPr>
              <p:cNvPr id="38" name="Picture 22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743200" y="7315200"/>
                <a:ext cx="762000" cy="762000"/>
              </a:xfrm>
              <a:prstGeom prst="rect">
                <a:avLst/>
              </a:prstGeom>
              <a:noFill/>
              <a:ln w="9525">
                <a:noFill/>
                <a:miter lim="800000"/>
                <a:headEnd/>
                <a:tailEnd/>
              </a:ln>
            </p:spPr>
          </p:pic>
          <p:pic>
            <p:nvPicPr>
              <p:cNvPr id="39" name="Picture 22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362200" y="8229600"/>
                <a:ext cx="762000" cy="325438"/>
              </a:xfrm>
              <a:prstGeom prst="rect">
                <a:avLst/>
              </a:prstGeom>
              <a:noFill/>
              <a:ln w="9525">
                <a:noFill/>
                <a:miter lim="800000"/>
                <a:headEnd/>
                <a:tailEnd/>
              </a:ln>
            </p:spPr>
          </p:pic>
          <p:pic>
            <p:nvPicPr>
              <p:cNvPr id="40" name="Picture 224"/>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3581400" y="7010400"/>
                <a:ext cx="773113" cy="1133475"/>
              </a:xfrm>
              <a:prstGeom prst="rect">
                <a:avLst/>
              </a:prstGeom>
              <a:noFill/>
              <a:ln w="9525">
                <a:noFill/>
                <a:miter lim="800000"/>
                <a:headEnd/>
                <a:tailEnd/>
              </a:ln>
            </p:spPr>
          </p:pic>
          <p:pic>
            <p:nvPicPr>
              <p:cNvPr id="41" name="Picture 229"/>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3209925" y="7162800"/>
                <a:ext cx="660400" cy="762000"/>
              </a:xfrm>
              <a:prstGeom prst="rect">
                <a:avLst/>
              </a:prstGeom>
              <a:noFill/>
              <a:ln w="9525">
                <a:noFill/>
                <a:miter lim="800000"/>
                <a:headEnd/>
                <a:tailEnd/>
              </a:ln>
            </p:spPr>
          </p:pic>
          <p:pic>
            <p:nvPicPr>
              <p:cNvPr id="42" name="Picture 241"/>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2590800" y="7620000"/>
                <a:ext cx="762000" cy="496888"/>
              </a:xfrm>
              <a:prstGeom prst="rect">
                <a:avLst/>
              </a:prstGeom>
              <a:noFill/>
              <a:ln w="9525">
                <a:noFill/>
                <a:miter lim="800000"/>
                <a:headEnd/>
                <a:tailEnd/>
              </a:ln>
            </p:spPr>
          </p:pic>
          <p:pic>
            <p:nvPicPr>
              <p:cNvPr id="43" name="Picture 244"/>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3048000" y="8077200"/>
                <a:ext cx="457200" cy="365125"/>
              </a:xfrm>
              <a:prstGeom prst="rect">
                <a:avLst/>
              </a:prstGeom>
              <a:noFill/>
              <a:ln w="9525">
                <a:noFill/>
                <a:miter lim="800000"/>
                <a:headEnd/>
                <a:tailEnd/>
              </a:ln>
            </p:spPr>
          </p:pic>
        </p:grpSp>
        <p:pic>
          <p:nvPicPr>
            <p:cNvPr id="32" name="Picture 243"/>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7072330" y="1428736"/>
              <a:ext cx="914400" cy="814387"/>
            </a:xfrm>
            <a:prstGeom prst="rect">
              <a:avLst/>
            </a:prstGeom>
            <a:noFill/>
            <a:ln w="9525">
              <a:noFill/>
              <a:miter lim="800000"/>
              <a:headEnd/>
              <a:tailEnd/>
            </a:ln>
          </p:spPr>
        </p:pic>
        <p:pic>
          <p:nvPicPr>
            <p:cNvPr id="33" name="Picture 227"/>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7286644" y="2214554"/>
              <a:ext cx="381000" cy="284163"/>
            </a:xfrm>
            <a:prstGeom prst="rect">
              <a:avLst/>
            </a:prstGeom>
            <a:noFill/>
            <a:ln w="9525">
              <a:noFill/>
              <a:miter lim="800000"/>
              <a:headEnd/>
              <a:tailEnd/>
            </a:ln>
          </p:spPr>
        </p:pic>
        <p:pic>
          <p:nvPicPr>
            <p:cNvPr id="34" name="Picture 251"/>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7429520" y="1643050"/>
              <a:ext cx="844550" cy="895350"/>
            </a:xfrm>
            <a:prstGeom prst="rect">
              <a:avLst/>
            </a:prstGeom>
            <a:noFill/>
            <a:ln w="9525">
              <a:noFill/>
              <a:miter lim="800000"/>
              <a:headEnd/>
              <a:tailEnd/>
            </a:ln>
          </p:spPr>
        </p:pic>
      </p:grpSp>
      <p:sp>
        <p:nvSpPr>
          <p:cNvPr id="45" name="TextBox 44"/>
          <p:cNvSpPr txBox="1"/>
          <p:nvPr/>
        </p:nvSpPr>
        <p:spPr>
          <a:xfrm>
            <a:off x="1066800" y="3352800"/>
            <a:ext cx="1639103" cy="523220"/>
          </a:xfrm>
          <a:prstGeom prst="rect">
            <a:avLst/>
          </a:prstGeom>
          <a:noFill/>
        </p:spPr>
        <p:txBody>
          <a:bodyPr wrap="none" rtlCol="0">
            <a:spAutoFit/>
          </a:bodyPr>
          <a:lstStyle/>
          <a:p>
            <a:r>
              <a:rPr lang="en-US" sz="2800" b="1" dirty="0" smtClean="0">
                <a:solidFill>
                  <a:schemeClr val="bg1"/>
                </a:solidFill>
              </a:rPr>
              <a:t>PROJECTS</a:t>
            </a:r>
            <a:endParaRPr lang="en-US" sz="2800" b="1" dirty="0">
              <a:solidFill>
                <a:schemeClr val="bg1"/>
              </a:solidFill>
            </a:endParaRPr>
          </a:p>
        </p:txBody>
      </p:sp>
      <p:pic>
        <p:nvPicPr>
          <p:cNvPr id="6145" name="Picture 1"/>
          <p:cNvPicPr>
            <a:picLocks noChangeAspect="1" noChangeArrowheads="1"/>
          </p:cNvPicPr>
          <p:nvPr/>
        </p:nvPicPr>
        <p:blipFill>
          <a:blip r:embed="rId13" cstate="email"/>
          <a:srcRect/>
          <a:stretch>
            <a:fillRect/>
          </a:stretch>
        </p:blipFill>
        <p:spPr bwMode="auto">
          <a:xfrm>
            <a:off x="533400" y="4191000"/>
            <a:ext cx="2465493" cy="2133600"/>
          </a:xfrm>
          <a:prstGeom prst="rect">
            <a:avLst/>
          </a:prstGeom>
          <a:noFill/>
          <a:ln w="47625">
            <a:solidFill>
              <a:schemeClr val="bg1">
                <a:lumMod val="75000"/>
              </a:schemeClr>
            </a:solidFill>
            <a:miter lim="800000"/>
            <a:headEnd/>
            <a:tailEnd/>
          </a:ln>
          <a:effectLst/>
        </p:spPr>
      </p:pic>
      <p:pic>
        <p:nvPicPr>
          <p:cNvPr id="6147" name="Picture 3"/>
          <p:cNvPicPr>
            <a:picLocks noChangeAspect="1" noChangeArrowheads="1"/>
          </p:cNvPicPr>
          <p:nvPr/>
        </p:nvPicPr>
        <p:blipFill>
          <a:blip r:embed="rId14" cstate="email"/>
          <a:srcRect/>
          <a:stretch>
            <a:fillRect/>
          </a:stretch>
        </p:blipFill>
        <p:spPr bwMode="auto">
          <a:xfrm>
            <a:off x="3505200" y="5257800"/>
            <a:ext cx="1954213" cy="1326919"/>
          </a:xfrm>
          <a:prstGeom prst="rect">
            <a:avLst/>
          </a:prstGeom>
          <a:noFill/>
          <a:ln w="9525">
            <a:noFill/>
            <a:miter lim="800000"/>
            <a:headEnd/>
            <a:tailEnd/>
          </a:ln>
          <a:effectLst/>
        </p:spPr>
      </p:pic>
      <p:pic>
        <p:nvPicPr>
          <p:cNvPr id="56" name="Picture 2"/>
          <p:cNvPicPr>
            <a:picLocks noChangeAspect="1" noChangeArrowheads="1"/>
          </p:cNvPicPr>
          <p:nvPr/>
        </p:nvPicPr>
        <p:blipFill>
          <a:blip r:embed="rId15" cstate="email"/>
          <a:srcRect/>
          <a:stretch>
            <a:fillRect/>
          </a:stretch>
        </p:blipFill>
        <p:spPr bwMode="auto">
          <a:xfrm>
            <a:off x="457200" y="1295400"/>
            <a:ext cx="2658176" cy="1918363"/>
          </a:xfrm>
          <a:prstGeom prst="rect">
            <a:avLst/>
          </a:prstGeom>
          <a:noFill/>
          <a:ln w="38100">
            <a:solidFill>
              <a:schemeClr val="bg1">
                <a:lumMod val="75000"/>
              </a:schemeClr>
            </a:solidFill>
            <a:miter lim="800000"/>
            <a:headEnd/>
            <a:tailEnd/>
          </a:ln>
          <a:effectLst/>
        </p:spPr>
      </p:pic>
      <p:pic>
        <p:nvPicPr>
          <p:cNvPr id="57" name="Picture 4" descr="http://www.mapaproject.org/mapa/images/icons/icon_r.png"/>
          <p:cNvPicPr>
            <a:picLocks noChangeAspect="1" noChangeArrowheads="1"/>
          </p:cNvPicPr>
          <p:nvPr/>
        </p:nvPicPr>
        <p:blipFill>
          <a:blip r:embed="rId16"/>
          <a:srcRect/>
          <a:stretch>
            <a:fillRect/>
          </a:stretch>
        </p:blipFill>
        <p:spPr bwMode="auto">
          <a:xfrm>
            <a:off x="228600" y="2514600"/>
            <a:ext cx="1143000" cy="1143000"/>
          </a:xfrm>
          <a:prstGeom prst="rect">
            <a:avLst/>
          </a:prstGeom>
          <a:noFill/>
        </p:spPr>
      </p:pic>
      <p:pic>
        <p:nvPicPr>
          <p:cNvPr id="6149" name="Picture 5"/>
          <p:cNvPicPr>
            <a:picLocks noChangeAspect="1" noChangeArrowheads="1"/>
          </p:cNvPicPr>
          <p:nvPr/>
        </p:nvPicPr>
        <p:blipFill>
          <a:blip r:embed="rId17" cstate="email"/>
          <a:srcRect/>
          <a:stretch>
            <a:fillRect/>
          </a:stretch>
        </p:blipFill>
        <p:spPr bwMode="auto">
          <a:xfrm>
            <a:off x="5715000" y="5334000"/>
            <a:ext cx="1621843" cy="1263088"/>
          </a:xfrm>
          <a:prstGeom prst="rect">
            <a:avLst/>
          </a:prstGeom>
          <a:noFill/>
          <a:ln w="9525">
            <a:noFill/>
            <a:miter lim="800000"/>
            <a:headEnd/>
            <a:tailEnd/>
          </a:ln>
          <a:effectLst/>
        </p:spPr>
      </p:pic>
      <p:pic>
        <p:nvPicPr>
          <p:cNvPr id="6151" name="Picture 7"/>
          <p:cNvPicPr>
            <a:picLocks noChangeAspect="1" noChangeArrowheads="1"/>
          </p:cNvPicPr>
          <p:nvPr/>
        </p:nvPicPr>
        <p:blipFill>
          <a:blip r:embed="rId18" cstate="email"/>
          <a:srcRect/>
          <a:stretch>
            <a:fillRect/>
          </a:stretch>
        </p:blipFill>
        <p:spPr bwMode="auto">
          <a:xfrm>
            <a:off x="5410200" y="1371600"/>
            <a:ext cx="1219200" cy="1298530"/>
          </a:xfrm>
          <a:prstGeom prst="rect">
            <a:avLst/>
          </a:prstGeom>
          <a:noFill/>
          <a:ln w="9525">
            <a:noFill/>
            <a:miter lim="800000"/>
            <a:headEnd/>
            <a:tailEnd/>
          </a:ln>
          <a:effectLst/>
        </p:spPr>
      </p:pic>
      <p:pic>
        <p:nvPicPr>
          <p:cNvPr id="6152" name="Picture 8"/>
          <p:cNvPicPr>
            <a:picLocks noChangeAspect="1" noChangeArrowheads="1"/>
          </p:cNvPicPr>
          <p:nvPr/>
        </p:nvPicPr>
        <p:blipFill>
          <a:blip r:embed="rId19" cstate="email"/>
          <a:srcRect/>
          <a:stretch>
            <a:fillRect/>
          </a:stretch>
        </p:blipFill>
        <p:spPr bwMode="auto">
          <a:xfrm>
            <a:off x="3733800" y="1371600"/>
            <a:ext cx="1351134" cy="1252537"/>
          </a:xfrm>
          <a:prstGeom prst="rect">
            <a:avLst/>
          </a:prstGeom>
          <a:noFill/>
          <a:ln w="9525">
            <a:noFill/>
            <a:miter lim="800000"/>
            <a:headEnd/>
            <a:tailEnd/>
          </a:ln>
          <a:effectLst/>
        </p:spPr>
      </p:pic>
      <p:pic>
        <p:nvPicPr>
          <p:cNvPr id="6153" name="Picture 9"/>
          <p:cNvPicPr>
            <a:picLocks noChangeAspect="1" noChangeArrowheads="1"/>
          </p:cNvPicPr>
          <p:nvPr/>
        </p:nvPicPr>
        <p:blipFill>
          <a:blip r:embed="rId20" cstate="email"/>
          <a:srcRect/>
          <a:stretch>
            <a:fillRect/>
          </a:stretch>
        </p:blipFill>
        <p:spPr bwMode="auto">
          <a:xfrm>
            <a:off x="7315200" y="1295400"/>
            <a:ext cx="1066800" cy="1267075"/>
          </a:xfrm>
          <a:prstGeom prst="rect">
            <a:avLst/>
          </a:prstGeom>
          <a:noFill/>
          <a:ln w="9525">
            <a:noFill/>
            <a:miter lim="800000"/>
            <a:headEnd/>
            <a:tailEnd/>
          </a:ln>
          <a:effectLst/>
        </p:spPr>
      </p:pic>
      <p:pic>
        <p:nvPicPr>
          <p:cNvPr id="6154" name="Picture 10"/>
          <p:cNvPicPr>
            <a:picLocks noChangeAspect="1" noChangeArrowheads="1"/>
          </p:cNvPicPr>
          <p:nvPr/>
        </p:nvPicPr>
        <p:blipFill>
          <a:blip r:embed="rId21" cstate="email"/>
          <a:srcRect/>
          <a:stretch>
            <a:fillRect/>
          </a:stretch>
        </p:blipFill>
        <p:spPr bwMode="auto">
          <a:xfrm>
            <a:off x="5562600" y="3276600"/>
            <a:ext cx="1087128" cy="1143000"/>
          </a:xfrm>
          <a:prstGeom prst="rect">
            <a:avLst/>
          </a:prstGeom>
          <a:noFill/>
          <a:ln w="9525">
            <a:noFill/>
            <a:miter lim="800000"/>
            <a:headEnd/>
            <a:tailEnd/>
          </a:ln>
          <a:effectLst/>
        </p:spPr>
      </p:pic>
      <p:pic>
        <p:nvPicPr>
          <p:cNvPr id="6155" name="Picture 11"/>
          <p:cNvPicPr>
            <a:picLocks noChangeAspect="1" noChangeArrowheads="1"/>
          </p:cNvPicPr>
          <p:nvPr/>
        </p:nvPicPr>
        <p:blipFill>
          <a:blip r:embed="rId22" cstate="email"/>
          <a:srcRect/>
          <a:stretch>
            <a:fillRect/>
          </a:stretch>
        </p:blipFill>
        <p:spPr bwMode="auto">
          <a:xfrm>
            <a:off x="7162800" y="3429000"/>
            <a:ext cx="2362200" cy="1066800"/>
          </a:xfrm>
          <a:prstGeom prst="rect">
            <a:avLst/>
          </a:prstGeom>
          <a:noFill/>
          <a:ln w="9525">
            <a:noFill/>
            <a:miter lim="800000"/>
            <a:headEnd/>
            <a:tailEnd/>
          </a:ln>
          <a:effectLst/>
        </p:spPr>
      </p:pic>
      <p:pic>
        <p:nvPicPr>
          <p:cNvPr id="63" name="Picture 1"/>
          <p:cNvPicPr>
            <a:picLocks noChangeAspect="1" noChangeArrowheads="1"/>
          </p:cNvPicPr>
          <p:nvPr/>
        </p:nvPicPr>
        <p:blipFill>
          <a:blip r:embed="rId23" cstate="email"/>
          <a:srcRect/>
          <a:stretch>
            <a:fillRect/>
          </a:stretch>
        </p:blipFill>
        <p:spPr bwMode="auto">
          <a:xfrm>
            <a:off x="3810000" y="2971800"/>
            <a:ext cx="1295400" cy="1547813"/>
          </a:xfrm>
          <a:prstGeom prst="rect">
            <a:avLst/>
          </a:prstGeom>
          <a:noFill/>
          <a:ln w="9525">
            <a:noFill/>
            <a:miter lim="800000"/>
            <a:headEnd/>
            <a:tailEnd/>
          </a:ln>
          <a:effectLst/>
        </p:spPr>
      </p:pic>
      <p:grpSp>
        <p:nvGrpSpPr>
          <p:cNvPr id="44" name="Group 43"/>
          <p:cNvGrpSpPr/>
          <p:nvPr/>
        </p:nvGrpSpPr>
        <p:grpSpPr>
          <a:xfrm>
            <a:off x="7315200" y="5257800"/>
            <a:ext cx="1828800" cy="1135797"/>
            <a:chOff x="7315200" y="5257800"/>
            <a:chExt cx="1828800" cy="1135797"/>
          </a:xfrm>
        </p:grpSpPr>
        <p:sp>
          <p:nvSpPr>
            <p:cNvPr id="36" name="Down Arrow 35"/>
            <p:cNvSpPr/>
            <p:nvPr/>
          </p:nvSpPr>
          <p:spPr>
            <a:xfrm rot="10800000">
              <a:off x="7315200" y="5257800"/>
              <a:ext cx="762000" cy="1066800"/>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848600" y="5562600"/>
              <a:ext cx="1295400" cy="830997"/>
            </a:xfrm>
            <a:prstGeom prst="rect">
              <a:avLst/>
            </a:prstGeom>
            <a:noFill/>
          </p:spPr>
          <p:txBody>
            <a:bodyPr wrap="square" rtlCol="0">
              <a:spAutoFit/>
            </a:bodyPr>
            <a:lstStyle/>
            <a:p>
              <a:r>
                <a:rPr lang="en-US" sz="1600" dirty="0" smtClean="0">
                  <a:solidFill>
                    <a:schemeClr val="bg1"/>
                  </a:solidFill>
                </a:rPr>
                <a:t>Outcomes and Successes</a:t>
              </a:r>
              <a:endParaRPr lang="en-US" sz="1600" dirty="0">
                <a:solidFill>
                  <a:schemeClr val="bg1"/>
                </a:solidFill>
              </a:endParaRPr>
            </a:p>
          </p:txBody>
        </p:sp>
      </p:grpSp>
      <p:sp>
        <p:nvSpPr>
          <p:cNvPr id="46" name="TextBox 45"/>
          <p:cNvSpPr txBox="1"/>
          <p:nvPr/>
        </p:nvSpPr>
        <p:spPr>
          <a:xfrm>
            <a:off x="2667000" y="685800"/>
            <a:ext cx="11125200" cy="276999"/>
          </a:xfrm>
          <a:prstGeom prst="rect">
            <a:avLst/>
          </a:prstGeom>
          <a:noFill/>
        </p:spPr>
        <p:txBody>
          <a:bodyPr wrap="square" rtlCol="0">
            <a:spAutoFit/>
          </a:bodyPr>
          <a:lstStyle/>
          <a:p>
            <a:r>
              <a:rPr lang="en-US" sz="1200" dirty="0" smtClean="0">
                <a:solidFill>
                  <a:schemeClr val="bg1"/>
                </a:solidFill>
              </a:rPr>
              <a:t>Following Kapos et al. 2008; Salafsky et al. 2008, Conservation Registry (www.conservationregistry.org)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http://www.mergeleftmarketing.com/vsImages/Information/Images%20for%20Consultation/Search.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85800" y="1219200"/>
            <a:ext cx="1302845" cy="1295400"/>
          </a:xfrm>
          <a:prstGeom prst="rect">
            <a:avLst/>
          </a:prstGeom>
          <a:noFill/>
        </p:spPr>
      </p:pic>
      <p:pic>
        <p:nvPicPr>
          <p:cNvPr id="8" name="Picture 1"/>
          <p:cNvPicPr>
            <a:picLocks noChangeAspect="1" noChangeArrowheads="1"/>
          </p:cNvPicPr>
          <p:nvPr/>
        </p:nvPicPr>
        <p:blipFill>
          <a:blip r:embed="rId4" cstate="email"/>
          <a:srcRect/>
          <a:stretch>
            <a:fillRect/>
          </a:stretch>
        </p:blipFill>
        <p:spPr bwMode="auto">
          <a:xfrm>
            <a:off x="3733800" y="1219200"/>
            <a:ext cx="3003650" cy="1676400"/>
          </a:xfrm>
          <a:prstGeom prst="rect">
            <a:avLst/>
          </a:prstGeom>
          <a:noFill/>
          <a:ln w="9525">
            <a:noFill/>
            <a:miter lim="800000"/>
            <a:headEnd/>
            <a:tailEnd/>
          </a:ln>
          <a:effectLst/>
        </p:spPr>
      </p:pic>
      <p:sp>
        <p:nvSpPr>
          <p:cNvPr id="12" name="Down Arrow 11"/>
          <p:cNvSpPr/>
          <p:nvPr/>
        </p:nvSpPr>
        <p:spPr>
          <a:xfrm rot="2296950">
            <a:off x="3754708" y="3487725"/>
            <a:ext cx="533400" cy="9906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24200" y="4495800"/>
            <a:ext cx="1828800" cy="1077218"/>
          </a:xfrm>
          <a:prstGeom prst="rect">
            <a:avLst/>
          </a:prstGeom>
          <a:noFill/>
        </p:spPr>
        <p:txBody>
          <a:bodyPr wrap="square" rtlCol="0">
            <a:spAutoFit/>
          </a:bodyPr>
          <a:lstStyle/>
          <a:p>
            <a:r>
              <a:rPr lang="en-US" sz="1600" dirty="0" smtClean="0">
                <a:solidFill>
                  <a:schemeClr val="bg1"/>
                </a:solidFill>
              </a:rPr>
              <a:t>Generate Google Earth File to view search result on Google Earth</a:t>
            </a:r>
            <a:endParaRPr lang="en-US" sz="1600" dirty="0">
              <a:solidFill>
                <a:schemeClr val="bg1"/>
              </a:solidFill>
            </a:endParaRPr>
          </a:p>
        </p:txBody>
      </p:sp>
      <p:pic>
        <p:nvPicPr>
          <p:cNvPr id="16" name="Picture 2"/>
          <p:cNvPicPr>
            <a:picLocks noChangeAspect="1" noChangeArrowheads="1"/>
          </p:cNvPicPr>
          <p:nvPr/>
        </p:nvPicPr>
        <p:blipFill>
          <a:blip r:embed="rId5" cstate="email"/>
          <a:srcRect/>
          <a:stretch>
            <a:fillRect/>
          </a:stretch>
        </p:blipFill>
        <p:spPr bwMode="auto">
          <a:xfrm>
            <a:off x="381000" y="4495800"/>
            <a:ext cx="2552589" cy="1842163"/>
          </a:xfrm>
          <a:prstGeom prst="rect">
            <a:avLst/>
          </a:prstGeom>
          <a:noFill/>
          <a:ln w="38100">
            <a:solidFill>
              <a:schemeClr val="bg1"/>
            </a:solidFill>
            <a:miter lim="800000"/>
            <a:headEnd/>
            <a:tailEnd/>
          </a:ln>
          <a:effectLst/>
        </p:spPr>
      </p:pic>
      <p:sp>
        <p:nvSpPr>
          <p:cNvPr id="17" name="TextBox 16"/>
          <p:cNvSpPr txBox="1"/>
          <p:nvPr/>
        </p:nvSpPr>
        <p:spPr>
          <a:xfrm>
            <a:off x="4191000" y="2895600"/>
            <a:ext cx="2175980" cy="461665"/>
          </a:xfrm>
          <a:prstGeom prst="rect">
            <a:avLst/>
          </a:prstGeom>
          <a:noFill/>
        </p:spPr>
        <p:txBody>
          <a:bodyPr wrap="none" rtlCol="0">
            <a:spAutoFit/>
          </a:bodyPr>
          <a:lstStyle/>
          <a:p>
            <a:r>
              <a:rPr lang="en-US" sz="2400" b="1" dirty="0" smtClean="0">
                <a:solidFill>
                  <a:schemeClr val="bg1"/>
                </a:solidFill>
              </a:rPr>
              <a:t>LISTED RESULTS</a:t>
            </a:r>
            <a:endParaRPr lang="en-US" sz="2400" b="1" dirty="0">
              <a:solidFill>
                <a:schemeClr val="bg1"/>
              </a:solidFill>
            </a:endParaRPr>
          </a:p>
        </p:txBody>
      </p:sp>
      <p:pic>
        <p:nvPicPr>
          <p:cNvPr id="18" name="Picture 3" descr="http://www.clker.com/cliparts/3/3/6/a/119498454029858016people.svg.thumb.png"/>
          <p:cNvPicPr>
            <a:picLocks noChangeAspect="1" noChangeArrowheads="1"/>
          </p:cNvPicPr>
          <p:nvPr/>
        </p:nvPicPr>
        <p:blipFill>
          <a:blip r:embed="rId6"/>
          <a:srcRect/>
          <a:stretch>
            <a:fillRect/>
          </a:stretch>
        </p:blipFill>
        <p:spPr bwMode="auto">
          <a:xfrm>
            <a:off x="228600" y="4038600"/>
            <a:ext cx="838200" cy="771144"/>
          </a:xfrm>
          <a:prstGeom prst="rect">
            <a:avLst/>
          </a:prstGeom>
          <a:noFill/>
        </p:spPr>
      </p:pic>
      <p:grpSp>
        <p:nvGrpSpPr>
          <p:cNvPr id="34" name="Group 33"/>
          <p:cNvGrpSpPr/>
          <p:nvPr/>
        </p:nvGrpSpPr>
        <p:grpSpPr>
          <a:xfrm>
            <a:off x="5181600" y="3603431"/>
            <a:ext cx="3962400" cy="3899888"/>
            <a:chOff x="5181600" y="3603431"/>
            <a:chExt cx="3962400" cy="3899888"/>
          </a:xfrm>
        </p:grpSpPr>
        <p:sp>
          <p:nvSpPr>
            <p:cNvPr id="9" name="Down Arrow 8"/>
            <p:cNvSpPr/>
            <p:nvPr/>
          </p:nvSpPr>
          <p:spPr>
            <a:xfrm rot="18297474">
              <a:off x="5717203" y="3374831"/>
              <a:ext cx="609600" cy="106680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53200" y="3810000"/>
              <a:ext cx="2590800" cy="3693319"/>
            </a:xfrm>
            <a:prstGeom prst="rect">
              <a:avLst/>
            </a:prstGeom>
            <a:noFill/>
          </p:spPr>
          <p:txBody>
            <a:bodyPr wrap="square" rtlCol="0">
              <a:spAutoFit/>
            </a:bodyPr>
            <a:lstStyle/>
            <a:p>
              <a:r>
                <a:rPr lang="en-US" dirty="0" smtClean="0">
                  <a:solidFill>
                    <a:schemeClr val="bg1"/>
                  </a:solidFill>
                </a:rPr>
                <a:t>More Detailed information on Website, including:</a:t>
              </a:r>
            </a:p>
            <a:p>
              <a:pPr>
                <a:buFont typeface="Arial" charset="0"/>
                <a:buChar char="•"/>
              </a:pPr>
              <a:r>
                <a:rPr lang="en-US" dirty="0" smtClean="0">
                  <a:solidFill>
                    <a:schemeClr val="bg1"/>
                  </a:solidFill>
                </a:rPr>
                <a:t>Contact Person and details</a:t>
              </a:r>
            </a:p>
            <a:p>
              <a:pPr>
                <a:buFont typeface="Arial" charset="0"/>
                <a:buChar char="•"/>
              </a:pPr>
              <a:r>
                <a:rPr lang="en-US" dirty="0" smtClean="0">
                  <a:solidFill>
                    <a:schemeClr val="bg1"/>
                  </a:solidFill>
                </a:rPr>
                <a:t>Project documents (including publications)</a:t>
              </a:r>
            </a:p>
            <a:p>
              <a:pPr>
                <a:buFont typeface="Arial" charset="0"/>
                <a:buChar char="•"/>
              </a:pPr>
              <a:r>
                <a:rPr lang="en-US" dirty="0" smtClean="0">
                  <a:solidFill>
                    <a:schemeClr val="bg1"/>
                  </a:solidFill>
                </a:rPr>
                <a:t>Data</a:t>
              </a:r>
            </a:p>
            <a:p>
              <a:pPr>
                <a:buFont typeface="Arial" charset="0"/>
                <a:buChar char="•"/>
              </a:pPr>
              <a:r>
                <a:rPr lang="en-US" dirty="0" smtClean="0">
                  <a:solidFill>
                    <a:schemeClr val="bg1"/>
                  </a:solidFill>
                </a:rPr>
                <a:t>More links</a:t>
              </a:r>
            </a:p>
            <a:p>
              <a:endParaRPr lang="en-US" dirty="0" smtClean="0">
                <a:solidFill>
                  <a:schemeClr val="bg1"/>
                </a:solidFill>
              </a:endParaRPr>
            </a:p>
            <a:p>
              <a:pPr>
                <a:buFont typeface="Arial" charset="0"/>
                <a:buChar char="•"/>
              </a:pP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pic>
          <p:nvPicPr>
            <p:cNvPr id="19" name="Picture 4" descr="http://www.frontenacpark.ca/images/birder.pn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181600" y="4419600"/>
              <a:ext cx="1240149" cy="1219200"/>
            </a:xfrm>
            <a:prstGeom prst="rect">
              <a:avLst/>
            </a:prstGeom>
            <a:noFill/>
          </p:spPr>
        </p:pic>
      </p:grpSp>
      <p:sp>
        <p:nvSpPr>
          <p:cNvPr id="20" name="TextBox 19"/>
          <p:cNvSpPr txBox="1"/>
          <p:nvPr/>
        </p:nvSpPr>
        <p:spPr>
          <a:xfrm>
            <a:off x="381000" y="2514600"/>
            <a:ext cx="1981200" cy="923330"/>
          </a:xfrm>
          <a:prstGeom prst="rect">
            <a:avLst/>
          </a:prstGeom>
          <a:noFill/>
        </p:spPr>
        <p:txBody>
          <a:bodyPr wrap="square" rtlCol="0">
            <a:spAutoFit/>
          </a:bodyPr>
          <a:lstStyle/>
          <a:p>
            <a:pPr algn="ctr"/>
            <a:r>
              <a:rPr lang="en-US" dirty="0" smtClean="0">
                <a:solidFill>
                  <a:schemeClr val="bg1"/>
                </a:solidFill>
              </a:rPr>
              <a:t>Search on categories and keywords</a:t>
            </a:r>
            <a:endParaRPr lang="en-US" dirty="0">
              <a:solidFill>
                <a:schemeClr val="bg1"/>
              </a:solidFill>
            </a:endParaRPr>
          </a:p>
        </p:txBody>
      </p:sp>
      <p:sp>
        <p:nvSpPr>
          <p:cNvPr id="22" name="Down Arrow 21"/>
          <p:cNvSpPr/>
          <p:nvPr/>
        </p:nvSpPr>
        <p:spPr>
          <a:xfrm rot="16200000">
            <a:off x="2438400" y="1143000"/>
            <a:ext cx="533400" cy="1143000"/>
          </a:xfrm>
          <a:prstGeom prst="downArrow">
            <a:avLst>
              <a:gd name="adj1" fmla="val 50000"/>
              <a:gd name="adj2" fmla="val 4517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43000" y="152400"/>
            <a:ext cx="5668924" cy="584775"/>
          </a:xfrm>
          <a:prstGeom prst="rect">
            <a:avLst/>
          </a:prstGeom>
          <a:noFill/>
        </p:spPr>
        <p:txBody>
          <a:bodyPr wrap="none" rtlCol="0">
            <a:spAutoFit/>
          </a:bodyPr>
          <a:lstStyle/>
          <a:p>
            <a:r>
              <a:rPr lang="en-US" sz="3200" dirty="0" smtClean="0">
                <a:solidFill>
                  <a:schemeClr val="bg1"/>
                </a:solidFill>
              </a:rPr>
              <a:t> PUBLIC INFORMATION PORTALS </a:t>
            </a:r>
            <a:endParaRPr lang="en-US" sz="3200" dirty="0">
              <a:solidFill>
                <a:schemeClr val="bg1"/>
              </a:solidFill>
            </a:endParaRPr>
          </a:p>
        </p:txBody>
      </p:sp>
      <p:cxnSp>
        <p:nvCxnSpPr>
          <p:cNvPr id="15" name="Straight Connector 14"/>
          <p:cNvCxnSpPr/>
          <p:nvPr/>
        </p:nvCxnSpPr>
        <p:spPr>
          <a:xfrm>
            <a:off x="0" y="914400"/>
            <a:ext cx="9144000" cy="158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0" y="0"/>
            <a:ext cx="1295400" cy="1185954"/>
            <a:chOff x="6072198" y="571480"/>
            <a:chExt cx="2819400" cy="2678113"/>
          </a:xfrm>
        </p:grpSpPr>
        <p:grpSp>
          <p:nvGrpSpPr>
            <p:cNvPr id="23" name="Group 60"/>
            <p:cNvGrpSpPr>
              <a:grpSpLocks/>
            </p:cNvGrpSpPr>
            <p:nvPr/>
          </p:nvGrpSpPr>
          <p:grpSpPr bwMode="auto">
            <a:xfrm>
              <a:off x="6072198" y="571480"/>
              <a:ext cx="2819400" cy="2678113"/>
              <a:chOff x="1981200" y="6781800"/>
              <a:chExt cx="2819400" cy="2678113"/>
            </a:xfrm>
          </p:grpSpPr>
          <p:pic>
            <p:nvPicPr>
              <p:cNvPr id="27" name="Picture 93"/>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1981200" y="6781800"/>
                <a:ext cx="2819400" cy="2678113"/>
              </a:xfrm>
              <a:prstGeom prst="rect">
                <a:avLst/>
              </a:prstGeom>
              <a:noFill/>
              <a:ln w="9525">
                <a:noFill/>
                <a:miter lim="800000"/>
                <a:headEnd/>
                <a:tailEnd/>
              </a:ln>
            </p:spPr>
          </p:pic>
          <p:pic>
            <p:nvPicPr>
              <p:cNvPr id="28" name="Picture 222"/>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2743200" y="7315200"/>
                <a:ext cx="762000" cy="762000"/>
              </a:xfrm>
              <a:prstGeom prst="rect">
                <a:avLst/>
              </a:prstGeom>
              <a:noFill/>
              <a:ln w="9525">
                <a:noFill/>
                <a:miter lim="800000"/>
                <a:headEnd/>
                <a:tailEnd/>
              </a:ln>
            </p:spPr>
          </p:pic>
          <p:pic>
            <p:nvPicPr>
              <p:cNvPr id="29" name="Picture 223"/>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2362200" y="8229600"/>
                <a:ext cx="762000" cy="325438"/>
              </a:xfrm>
              <a:prstGeom prst="rect">
                <a:avLst/>
              </a:prstGeom>
              <a:noFill/>
              <a:ln w="9525">
                <a:noFill/>
                <a:miter lim="800000"/>
                <a:headEnd/>
                <a:tailEnd/>
              </a:ln>
            </p:spPr>
          </p:pic>
          <p:pic>
            <p:nvPicPr>
              <p:cNvPr id="30" name="Picture 224"/>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3581400" y="7010400"/>
                <a:ext cx="773113" cy="1133475"/>
              </a:xfrm>
              <a:prstGeom prst="rect">
                <a:avLst/>
              </a:prstGeom>
              <a:noFill/>
              <a:ln w="9525">
                <a:noFill/>
                <a:miter lim="800000"/>
                <a:headEnd/>
                <a:tailEnd/>
              </a:ln>
            </p:spPr>
          </p:pic>
          <p:pic>
            <p:nvPicPr>
              <p:cNvPr id="31" name="Picture 229"/>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3209925" y="7162800"/>
                <a:ext cx="660400" cy="762000"/>
              </a:xfrm>
              <a:prstGeom prst="rect">
                <a:avLst/>
              </a:prstGeom>
              <a:noFill/>
              <a:ln w="9525">
                <a:noFill/>
                <a:miter lim="800000"/>
                <a:headEnd/>
                <a:tailEnd/>
              </a:ln>
            </p:spPr>
          </p:pic>
          <p:pic>
            <p:nvPicPr>
              <p:cNvPr id="32" name="Picture 241"/>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2590800" y="7620000"/>
                <a:ext cx="762000" cy="496888"/>
              </a:xfrm>
              <a:prstGeom prst="rect">
                <a:avLst/>
              </a:prstGeom>
              <a:noFill/>
              <a:ln w="9525">
                <a:noFill/>
                <a:miter lim="800000"/>
                <a:headEnd/>
                <a:tailEnd/>
              </a:ln>
            </p:spPr>
          </p:pic>
          <p:pic>
            <p:nvPicPr>
              <p:cNvPr id="33" name="Picture 244"/>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3048000" y="8077200"/>
                <a:ext cx="457200" cy="365125"/>
              </a:xfrm>
              <a:prstGeom prst="rect">
                <a:avLst/>
              </a:prstGeom>
              <a:noFill/>
              <a:ln w="9525">
                <a:noFill/>
                <a:miter lim="800000"/>
                <a:headEnd/>
                <a:tailEnd/>
              </a:ln>
            </p:spPr>
          </p:pic>
        </p:grpSp>
        <p:pic>
          <p:nvPicPr>
            <p:cNvPr id="24" name="Picture 243"/>
            <p:cNvPicPr>
              <a:picLocks noChangeAspect="1" noChangeArrowheads="1"/>
            </p:cNvPicPr>
            <p:nvPr/>
          </p:nvPicPr>
          <p:blipFill>
            <a:blip r:embed="rId15" cstate="email">
              <a:clrChange>
                <a:clrFrom>
                  <a:srgbClr val="FFFFFF"/>
                </a:clrFrom>
                <a:clrTo>
                  <a:srgbClr val="FFFFFF">
                    <a:alpha val="0"/>
                  </a:srgbClr>
                </a:clrTo>
              </a:clrChange>
            </a:blip>
            <a:srcRect/>
            <a:stretch>
              <a:fillRect/>
            </a:stretch>
          </p:blipFill>
          <p:spPr bwMode="auto">
            <a:xfrm>
              <a:off x="7072330" y="1428736"/>
              <a:ext cx="914400" cy="814387"/>
            </a:xfrm>
            <a:prstGeom prst="rect">
              <a:avLst/>
            </a:prstGeom>
            <a:noFill/>
            <a:ln w="9525">
              <a:noFill/>
              <a:miter lim="800000"/>
              <a:headEnd/>
              <a:tailEnd/>
            </a:ln>
          </p:spPr>
        </p:pic>
        <p:pic>
          <p:nvPicPr>
            <p:cNvPr id="25" name="Picture 227"/>
            <p:cNvPicPr>
              <a:picLocks noChangeAspect="1" noChangeArrowheads="1"/>
            </p:cNvPicPr>
            <p:nvPr/>
          </p:nvPicPr>
          <p:blipFill>
            <a:blip r:embed="rId16" cstate="email">
              <a:clrChange>
                <a:clrFrom>
                  <a:srgbClr val="FFFFFF"/>
                </a:clrFrom>
                <a:clrTo>
                  <a:srgbClr val="FFFFFF">
                    <a:alpha val="0"/>
                  </a:srgbClr>
                </a:clrTo>
              </a:clrChange>
            </a:blip>
            <a:srcRect/>
            <a:stretch>
              <a:fillRect/>
            </a:stretch>
          </p:blipFill>
          <p:spPr bwMode="auto">
            <a:xfrm>
              <a:off x="7286644" y="2214554"/>
              <a:ext cx="381000" cy="284163"/>
            </a:xfrm>
            <a:prstGeom prst="rect">
              <a:avLst/>
            </a:prstGeom>
            <a:noFill/>
            <a:ln w="9525">
              <a:noFill/>
              <a:miter lim="800000"/>
              <a:headEnd/>
              <a:tailEnd/>
            </a:ln>
          </p:spPr>
        </p:pic>
        <p:pic>
          <p:nvPicPr>
            <p:cNvPr id="26" name="Picture 251"/>
            <p:cNvPicPr>
              <a:picLocks noChangeAspect="1" noChangeArrowheads="1"/>
            </p:cNvPicPr>
            <p:nvPr/>
          </p:nvPicPr>
          <p:blipFill>
            <a:blip r:embed="rId17" cstate="email">
              <a:clrChange>
                <a:clrFrom>
                  <a:srgbClr val="FFFFFF"/>
                </a:clrFrom>
                <a:clrTo>
                  <a:srgbClr val="FFFFFF">
                    <a:alpha val="0"/>
                  </a:srgbClr>
                </a:clrTo>
              </a:clrChange>
            </a:blip>
            <a:srcRect/>
            <a:stretch>
              <a:fillRect/>
            </a:stretch>
          </p:blipFill>
          <p:spPr bwMode="auto">
            <a:xfrm>
              <a:off x="7429520" y="1643050"/>
              <a:ext cx="844550" cy="89535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p:bldP spid="20"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152400"/>
            <a:ext cx="3590278" cy="584775"/>
          </a:xfrm>
          <a:prstGeom prst="rect">
            <a:avLst/>
          </a:prstGeom>
          <a:noFill/>
        </p:spPr>
        <p:txBody>
          <a:bodyPr wrap="none" rtlCol="0">
            <a:spAutoFit/>
          </a:bodyPr>
          <a:lstStyle/>
          <a:p>
            <a:r>
              <a:rPr lang="en-US" sz="3200" dirty="0" smtClean="0">
                <a:solidFill>
                  <a:schemeClr val="bg1"/>
                </a:solidFill>
              </a:rPr>
              <a:t> POINTS TO PONDER</a:t>
            </a:r>
            <a:endParaRPr lang="en-US" sz="3200" dirty="0">
              <a:solidFill>
                <a:schemeClr val="bg1"/>
              </a:solidFill>
            </a:endParaRPr>
          </a:p>
        </p:txBody>
      </p:sp>
      <p:cxnSp>
        <p:nvCxnSpPr>
          <p:cNvPr id="8" name="Straight Connector 7"/>
          <p:cNvCxnSpPr/>
          <p:nvPr/>
        </p:nvCxnSpPr>
        <p:spPr>
          <a:xfrm>
            <a:off x="0" y="914400"/>
            <a:ext cx="9144000" cy="158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0"/>
            <a:ext cx="1295400" cy="1185954"/>
            <a:chOff x="6072198" y="571480"/>
            <a:chExt cx="2819400" cy="2678113"/>
          </a:xfrm>
        </p:grpSpPr>
        <p:grpSp>
          <p:nvGrpSpPr>
            <p:cNvPr id="10" name="Group 60"/>
            <p:cNvGrpSpPr>
              <a:grpSpLocks/>
            </p:cNvGrpSpPr>
            <p:nvPr/>
          </p:nvGrpSpPr>
          <p:grpSpPr bwMode="auto">
            <a:xfrm>
              <a:off x="6072198" y="571480"/>
              <a:ext cx="2819400" cy="2678113"/>
              <a:chOff x="1981200" y="6781800"/>
              <a:chExt cx="2819400" cy="2678113"/>
            </a:xfrm>
          </p:grpSpPr>
          <p:pic>
            <p:nvPicPr>
              <p:cNvPr id="14" name="Picture 93"/>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1981200" y="6781800"/>
                <a:ext cx="2819400" cy="2678113"/>
              </a:xfrm>
              <a:prstGeom prst="rect">
                <a:avLst/>
              </a:prstGeom>
              <a:noFill/>
              <a:ln w="9525">
                <a:noFill/>
                <a:miter lim="800000"/>
                <a:headEnd/>
                <a:tailEnd/>
              </a:ln>
            </p:spPr>
          </p:pic>
          <p:pic>
            <p:nvPicPr>
              <p:cNvPr id="15" name="Picture 222"/>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743200" y="7315200"/>
                <a:ext cx="762000" cy="762000"/>
              </a:xfrm>
              <a:prstGeom prst="rect">
                <a:avLst/>
              </a:prstGeom>
              <a:noFill/>
              <a:ln w="9525">
                <a:noFill/>
                <a:miter lim="800000"/>
                <a:headEnd/>
                <a:tailEnd/>
              </a:ln>
            </p:spPr>
          </p:pic>
          <p:pic>
            <p:nvPicPr>
              <p:cNvPr id="16" name="Picture 22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362200" y="8229600"/>
                <a:ext cx="762000" cy="325438"/>
              </a:xfrm>
              <a:prstGeom prst="rect">
                <a:avLst/>
              </a:prstGeom>
              <a:noFill/>
              <a:ln w="9525">
                <a:noFill/>
                <a:miter lim="800000"/>
                <a:headEnd/>
                <a:tailEnd/>
              </a:ln>
            </p:spPr>
          </p:pic>
          <p:pic>
            <p:nvPicPr>
              <p:cNvPr id="17" name="Picture 224"/>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3581400" y="7010400"/>
                <a:ext cx="773113" cy="1133475"/>
              </a:xfrm>
              <a:prstGeom prst="rect">
                <a:avLst/>
              </a:prstGeom>
              <a:noFill/>
              <a:ln w="9525">
                <a:noFill/>
                <a:miter lim="800000"/>
                <a:headEnd/>
                <a:tailEnd/>
              </a:ln>
            </p:spPr>
          </p:pic>
          <p:pic>
            <p:nvPicPr>
              <p:cNvPr id="18" name="Picture 229"/>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3209925" y="7162800"/>
                <a:ext cx="660400" cy="762000"/>
              </a:xfrm>
              <a:prstGeom prst="rect">
                <a:avLst/>
              </a:prstGeom>
              <a:noFill/>
              <a:ln w="9525">
                <a:noFill/>
                <a:miter lim="800000"/>
                <a:headEnd/>
                <a:tailEnd/>
              </a:ln>
            </p:spPr>
          </p:pic>
          <p:pic>
            <p:nvPicPr>
              <p:cNvPr id="19" name="Picture 241"/>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2590800" y="7620000"/>
                <a:ext cx="762000" cy="496888"/>
              </a:xfrm>
              <a:prstGeom prst="rect">
                <a:avLst/>
              </a:prstGeom>
              <a:noFill/>
              <a:ln w="9525">
                <a:noFill/>
                <a:miter lim="800000"/>
                <a:headEnd/>
                <a:tailEnd/>
              </a:ln>
            </p:spPr>
          </p:pic>
          <p:pic>
            <p:nvPicPr>
              <p:cNvPr id="20" name="Picture 244"/>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3048000" y="8077200"/>
                <a:ext cx="457200" cy="365125"/>
              </a:xfrm>
              <a:prstGeom prst="rect">
                <a:avLst/>
              </a:prstGeom>
              <a:noFill/>
              <a:ln w="9525">
                <a:noFill/>
                <a:miter lim="800000"/>
                <a:headEnd/>
                <a:tailEnd/>
              </a:ln>
            </p:spPr>
          </p:pic>
        </p:grpSp>
        <p:pic>
          <p:nvPicPr>
            <p:cNvPr id="11" name="Picture 243"/>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7072330" y="1428736"/>
              <a:ext cx="914400" cy="814387"/>
            </a:xfrm>
            <a:prstGeom prst="rect">
              <a:avLst/>
            </a:prstGeom>
            <a:noFill/>
            <a:ln w="9525">
              <a:noFill/>
              <a:miter lim="800000"/>
              <a:headEnd/>
              <a:tailEnd/>
            </a:ln>
          </p:spPr>
        </p:pic>
        <p:pic>
          <p:nvPicPr>
            <p:cNvPr id="12" name="Picture 227"/>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7286644" y="2214554"/>
              <a:ext cx="381000" cy="284163"/>
            </a:xfrm>
            <a:prstGeom prst="rect">
              <a:avLst/>
            </a:prstGeom>
            <a:noFill/>
            <a:ln w="9525">
              <a:noFill/>
              <a:miter lim="800000"/>
              <a:headEnd/>
              <a:tailEnd/>
            </a:ln>
          </p:spPr>
        </p:pic>
        <p:pic>
          <p:nvPicPr>
            <p:cNvPr id="13" name="Picture 251"/>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7429520" y="1643050"/>
              <a:ext cx="844550" cy="895350"/>
            </a:xfrm>
            <a:prstGeom prst="rect">
              <a:avLst/>
            </a:prstGeom>
            <a:noFill/>
            <a:ln w="9525">
              <a:noFill/>
              <a:miter lim="800000"/>
              <a:headEnd/>
              <a:tailEnd/>
            </a:ln>
          </p:spPr>
        </p:pic>
      </p:grpSp>
      <p:grpSp>
        <p:nvGrpSpPr>
          <p:cNvPr id="48" name="Group 47"/>
          <p:cNvGrpSpPr/>
          <p:nvPr/>
        </p:nvGrpSpPr>
        <p:grpSpPr>
          <a:xfrm>
            <a:off x="914400" y="1295400"/>
            <a:ext cx="7696200" cy="907197"/>
            <a:chOff x="914400" y="1295400"/>
            <a:chExt cx="7696200" cy="907197"/>
          </a:xfrm>
        </p:grpSpPr>
        <p:sp>
          <p:nvSpPr>
            <p:cNvPr id="5" name="TextBox 4"/>
            <p:cNvSpPr txBox="1"/>
            <p:nvPr/>
          </p:nvSpPr>
          <p:spPr>
            <a:xfrm>
              <a:off x="1676400" y="1371600"/>
              <a:ext cx="6934200" cy="830997"/>
            </a:xfrm>
            <a:prstGeom prst="rect">
              <a:avLst/>
            </a:prstGeom>
            <a:noFill/>
          </p:spPr>
          <p:txBody>
            <a:bodyPr wrap="square" rtlCol="0">
              <a:spAutoFit/>
            </a:bodyPr>
            <a:lstStyle/>
            <a:p>
              <a:r>
                <a:rPr lang="en-US" sz="2400" dirty="0" smtClean="0">
                  <a:solidFill>
                    <a:schemeClr val="bg1">
                      <a:lumMod val="95000"/>
                    </a:schemeClr>
                  </a:solidFill>
                </a:rPr>
                <a:t>What will it take to get the conservation community  involved on this scale?</a:t>
              </a:r>
              <a:endParaRPr lang="en-US" sz="2400" dirty="0">
                <a:solidFill>
                  <a:schemeClr val="bg1">
                    <a:lumMod val="95000"/>
                  </a:schemeClr>
                </a:solidFill>
              </a:endParaRPr>
            </a:p>
          </p:txBody>
        </p:sp>
        <p:pic>
          <p:nvPicPr>
            <p:cNvPr id="45" name="Picture 15" descr="http://msdadmin.scican.net/mhs/mhs_area_imc/webquests/The%20Giver/Pictures/globe3.jpg"/>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914400" y="1295400"/>
              <a:ext cx="762000" cy="762000"/>
            </a:xfrm>
            <a:prstGeom prst="rect">
              <a:avLst/>
            </a:prstGeom>
            <a:noFill/>
          </p:spPr>
        </p:pic>
      </p:grpSp>
      <p:grpSp>
        <p:nvGrpSpPr>
          <p:cNvPr id="49" name="Group 48"/>
          <p:cNvGrpSpPr/>
          <p:nvPr/>
        </p:nvGrpSpPr>
        <p:grpSpPr>
          <a:xfrm>
            <a:off x="914400" y="2667000"/>
            <a:ext cx="6096000" cy="907197"/>
            <a:chOff x="914400" y="2667000"/>
            <a:chExt cx="6096000" cy="907197"/>
          </a:xfrm>
        </p:grpSpPr>
        <p:sp>
          <p:nvSpPr>
            <p:cNvPr id="4" name="TextBox 3"/>
            <p:cNvSpPr txBox="1"/>
            <p:nvPr/>
          </p:nvSpPr>
          <p:spPr>
            <a:xfrm>
              <a:off x="1676400" y="2743200"/>
              <a:ext cx="5334000" cy="830997"/>
            </a:xfrm>
            <a:prstGeom prst="rect">
              <a:avLst/>
            </a:prstGeom>
            <a:noFill/>
          </p:spPr>
          <p:txBody>
            <a:bodyPr wrap="square" rtlCol="0">
              <a:spAutoFit/>
            </a:bodyPr>
            <a:lstStyle/>
            <a:p>
              <a:r>
                <a:rPr lang="en-US" sz="2400" dirty="0" smtClean="0">
                  <a:solidFill>
                    <a:schemeClr val="bg1"/>
                  </a:solidFill>
                </a:rPr>
                <a:t>How can we develop the project to better suit conservationists’ needs?</a:t>
              </a:r>
            </a:p>
          </p:txBody>
        </p:sp>
        <p:pic>
          <p:nvPicPr>
            <p:cNvPr id="46" name="Picture 15" descr="http://msdadmin.scican.net/mhs/mhs_area_imc/webquests/The%20Giver/Pictures/globe3.jpg"/>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914400" y="2667000"/>
              <a:ext cx="762000" cy="762000"/>
            </a:xfrm>
            <a:prstGeom prst="rect">
              <a:avLst/>
            </a:prstGeom>
            <a:noFill/>
          </p:spPr>
        </p:pic>
      </p:grpSp>
      <p:grpSp>
        <p:nvGrpSpPr>
          <p:cNvPr id="50" name="Group 49"/>
          <p:cNvGrpSpPr/>
          <p:nvPr/>
        </p:nvGrpSpPr>
        <p:grpSpPr>
          <a:xfrm>
            <a:off x="914400" y="3962400"/>
            <a:ext cx="6201515" cy="1276529"/>
            <a:chOff x="914400" y="3962400"/>
            <a:chExt cx="6201515" cy="1276529"/>
          </a:xfrm>
        </p:grpSpPr>
        <p:sp>
          <p:nvSpPr>
            <p:cNvPr id="6" name="TextBox 5"/>
            <p:cNvSpPr txBox="1"/>
            <p:nvPr/>
          </p:nvSpPr>
          <p:spPr>
            <a:xfrm>
              <a:off x="1676400" y="4038600"/>
              <a:ext cx="5439515" cy="1200329"/>
            </a:xfrm>
            <a:prstGeom prst="rect">
              <a:avLst/>
            </a:prstGeom>
            <a:noFill/>
          </p:spPr>
          <p:txBody>
            <a:bodyPr wrap="square" rtlCol="0">
              <a:spAutoFit/>
            </a:bodyPr>
            <a:lstStyle/>
            <a:p>
              <a:r>
                <a:rPr lang="en-US" sz="2400" dirty="0" smtClean="0">
                  <a:solidFill>
                    <a:schemeClr val="bg1">
                      <a:lumMod val="95000"/>
                    </a:schemeClr>
                  </a:solidFill>
                </a:rPr>
                <a:t>Can we make sure that the underlying data can be used to identify gaps and measure conservation trends in Africa?</a:t>
              </a:r>
              <a:endParaRPr lang="en-US" sz="2400" dirty="0">
                <a:solidFill>
                  <a:schemeClr val="bg1">
                    <a:lumMod val="95000"/>
                  </a:schemeClr>
                </a:solidFill>
              </a:endParaRPr>
            </a:p>
          </p:txBody>
        </p:sp>
        <p:pic>
          <p:nvPicPr>
            <p:cNvPr id="47" name="Picture 15" descr="http://msdadmin.scican.net/mhs/mhs_area_imc/webquests/The%20Giver/Pictures/globe3.jpg"/>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914400" y="3962400"/>
              <a:ext cx="762000" cy="7620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1295400"/>
            <a:ext cx="2514278" cy="707886"/>
          </a:xfrm>
          <a:prstGeom prst="rect">
            <a:avLst/>
          </a:prstGeom>
          <a:noFill/>
        </p:spPr>
        <p:txBody>
          <a:bodyPr wrap="none" rtlCol="0">
            <a:spAutoFit/>
          </a:bodyPr>
          <a:lstStyle/>
          <a:p>
            <a:r>
              <a:rPr lang="en-US" sz="2000" dirty="0" smtClean="0">
                <a:solidFill>
                  <a:schemeClr val="bg1"/>
                </a:solidFill>
              </a:rPr>
              <a:t>MAPA Website</a:t>
            </a:r>
          </a:p>
          <a:p>
            <a:r>
              <a:rPr lang="en-US" sz="2000" u="sng" dirty="0" smtClean="0">
                <a:solidFill>
                  <a:schemeClr val="bg1"/>
                </a:solidFill>
              </a:rPr>
              <a:t>www.mapaproject.org</a:t>
            </a:r>
          </a:p>
        </p:txBody>
      </p:sp>
      <p:sp>
        <p:nvSpPr>
          <p:cNvPr id="6" name="TextBox 5"/>
          <p:cNvSpPr txBox="1"/>
          <p:nvPr/>
        </p:nvSpPr>
        <p:spPr>
          <a:xfrm>
            <a:off x="2590800" y="2743200"/>
            <a:ext cx="5005537" cy="1015663"/>
          </a:xfrm>
          <a:prstGeom prst="rect">
            <a:avLst/>
          </a:prstGeom>
          <a:noFill/>
        </p:spPr>
        <p:txBody>
          <a:bodyPr wrap="none" rtlCol="0">
            <a:spAutoFit/>
          </a:bodyPr>
          <a:lstStyle/>
          <a:p>
            <a:r>
              <a:rPr lang="en-US" sz="2000" dirty="0" smtClean="0">
                <a:solidFill>
                  <a:schemeClr val="bg1"/>
                </a:solidFill>
              </a:rPr>
              <a:t>Workshops</a:t>
            </a:r>
          </a:p>
          <a:p>
            <a:r>
              <a:rPr lang="en-US" sz="2000" u="sng" dirty="0" smtClean="0">
                <a:solidFill>
                  <a:schemeClr val="bg1"/>
                </a:solidFill>
              </a:rPr>
              <a:t>https://sites.google.com/site/mapaworkshops</a:t>
            </a:r>
          </a:p>
          <a:p>
            <a:endParaRPr lang="en-US" sz="2000" dirty="0">
              <a:solidFill>
                <a:schemeClr val="bg1"/>
              </a:solidFill>
            </a:endParaRPr>
          </a:p>
        </p:txBody>
      </p:sp>
      <p:sp>
        <p:nvSpPr>
          <p:cNvPr id="7" name="TextBox 6"/>
          <p:cNvSpPr txBox="1"/>
          <p:nvPr/>
        </p:nvSpPr>
        <p:spPr>
          <a:xfrm>
            <a:off x="2590800" y="4038600"/>
            <a:ext cx="5717399" cy="1015663"/>
          </a:xfrm>
          <a:prstGeom prst="rect">
            <a:avLst/>
          </a:prstGeom>
          <a:noFill/>
        </p:spPr>
        <p:txBody>
          <a:bodyPr wrap="none" rtlCol="0">
            <a:spAutoFit/>
          </a:bodyPr>
          <a:lstStyle/>
          <a:p>
            <a:r>
              <a:rPr lang="en-US" sz="2000" b="1" dirty="0" smtClean="0">
                <a:solidFill>
                  <a:schemeClr val="bg1"/>
                </a:solidFill>
              </a:rPr>
              <a:t>Add your project</a:t>
            </a:r>
          </a:p>
          <a:p>
            <a:r>
              <a:rPr lang="en-US" sz="2000" u="sng" dirty="0" smtClean="0">
                <a:solidFill>
                  <a:schemeClr val="bg1"/>
                </a:solidFill>
              </a:rPr>
              <a:t>http://www.mapaproject.org/mapa</a:t>
            </a:r>
          </a:p>
          <a:p>
            <a:r>
              <a:rPr lang="en-US" sz="2000" dirty="0" smtClean="0">
                <a:solidFill>
                  <a:schemeClr val="bg1"/>
                </a:solidFill>
              </a:rPr>
              <a:t>See </a:t>
            </a:r>
            <a:r>
              <a:rPr lang="en-US" sz="2000" u="sng" dirty="0" smtClean="0">
                <a:solidFill>
                  <a:schemeClr val="bg1"/>
                </a:solidFill>
              </a:rPr>
              <a:t>http://www.mapaproject.org</a:t>
            </a:r>
            <a:r>
              <a:rPr lang="en-US" sz="2000" dirty="0" smtClean="0">
                <a:solidFill>
                  <a:schemeClr val="bg1"/>
                </a:solidFill>
              </a:rPr>
              <a:t>  for help material </a:t>
            </a:r>
            <a:endParaRPr lang="en-US" sz="2000" dirty="0">
              <a:solidFill>
                <a:schemeClr val="bg1"/>
              </a:solidFill>
            </a:endParaRPr>
          </a:p>
        </p:txBody>
      </p:sp>
      <p:sp>
        <p:nvSpPr>
          <p:cNvPr id="8" name="TextBox 7"/>
          <p:cNvSpPr txBox="1"/>
          <p:nvPr/>
        </p:nvSpPr>
        <p:spPr>
          <a:xfrm>
            <a:off x="2590800" y="5410200"/>
            <a:ext cx="2273379" cy="400110"/>
          </a:xfrm>
          <a:prstGeom prst="rect">
            <a:avLst/>
          </a:prstGeom>
          <a:noFill/>
        </p:spPr>
        <p:txBody>
          <a:bodyPr wrap="none" rtlCol="0">
            <a:spAutoFit/>
          </a:bodyPr>
          <a:lstStyle/>
          <a:p>
            <a:r>
              <a:rPr lang="en-US" sz="2000" b="1" dirty="0" smtClean="0">
                <a:solidFill>
                  <a:schemeClr val="bg1"/>
                </a:solidFill>
              </a:rPr>
              <a:t>Download the layer</a:t>
            </a:r>
            <a:endParaRPr lang="en-US" sz="2000" b="1" dirty="0">
              <a:solidFill>
                <a:schemeClr val="bg1"/>
              </a:solidFill>
            </a:endParaRPr>
          </a:p>
        </p:txBody>
      </p:sp>
      <p:sp>
        <p:nvSpPr>
          <p:cNvPr id="9" name="TextBox 8"/>
          <p:cNvSpPr txBox="1"/>
          <p:nvPr/>
        </p:nvSpPr>
        <p:spPr>
          <a:xfrm>
            <a:off x="2590800" y="5791200"/>
            <a:ext cx="7086600" cy="830997"/>
          </a:xfrm>
          <a:prstGeom prst="rect">
            <a:avLst/>
          </a:prstGeom>
          <a:noFill/>
        </p:spPr>
        <p:txBody>
          <a:bodyPr wrap="square" rtlCol="0">
            <a:spAutoFit/>
          </a:bodyPr>
          <a:lstStyle/>
          <a:p>
            <a:r>
              <a:rPr lang="en-US" sz="1600" u="sng" dirty="0" smtClean="0">
                <a:solidFill>
                  <a:schemeClr val="bg1"/>
                </a:solidFill>
              </a:rPr>
              <a:t>http://mw1.google.com/mw-earth-vectordb/outreach/mapa/nl_mapa.kml</a:t>
            </a:r>
          </a:p>
          <a:p>
            <a:r>
              <a:rPr lang="en-US" sz="1400" dirty="0" smtClean="0">
                <a:solidFill>
                  <a:schemeClr val="bg1"/>
                </a:solidFill>
              </a:rPr>
              <a:t>Or</a:t>
            </a:r>
          </a:p>
          <a:p>
            <a:r>
              <a:rPr lang="en-US" sz="1600" u="sng" dirty="0" smtClean="0">
                <a:solidFill>
                  <a:schemeClr val="bg1"/>
                </a:solidFill>
              </a:rPr>
              <a:t>www.mapaprojec.org</a:t>
            </a:r>
            <a:endParaRPr lang="en-US" sz="1600" u="sng" dirty="0">
              <a:solidFill>
                <a:schemeClr val="bg1"/>
              </a:solidFill>
            </a:endParaRPr>
          </a:p>
        </p:txBody>
      </p:sp>
      <p:pic>
        <p:nvPicPr>
          <p:cNvPr id="2050" name="Picture 2"/>
          <p:cNvPicPr>
            <a:picLocks noChangeAspect="1" noChangeArrowheads="1"/>
          </p:cNvPicPr>
          <p:nvPr/>
        </p:nvPicPr>
        <p:blipFill>
          <a:blip r:embed="rId3" cstate="email"/>
          <a:srcRect/>
          <a:stretch>
            <a:fillRect/>
          </a:stretch>
        </p:blipFill>
        <p:spPr bwMode="auto">
          <a:xfrm>
            <a:off x="381000" y="2667000"/>
            <a:ext cx="1743075" cy="1143000"/>
          </a:xfrm>
          <a:prstGeom prst="rect">
            <a:avLst/>
          </a:prstGeom>
          <a:noFill/>
          <a:ln w="9525">
            <a:noFill/>
            <a:miter lim="800000"/>
            <a:headEnd/>
            <a:tailEnd/>
          </a:ln>
          <a:effectLst/>
        </p:spPr>
      </p:pic>
      <p:pic>
        <p:nvPicPr>
          <p:cNvPr id="2052" name="Picture 4" descr="https://sites.google.com/site/mapaworkshops/_/rsrc/1272568604989/tests/Database.png?height=122&amp;width=200"/>
          <p:cNvPicPr>
            <a:picLocks noChangeAspect="1" noChangeArrowheads="1"/>
          </p:cNvPicPr>
          <p:nvPr/>
        </p:nvPicPr>
        <p:blipFill>
          <a:blip r:embed="rId4"/>
          <a:srcRect/>
          <a:stretch>
            <a:fillRect/>
          </a:stretch>
        </p:blipFill>
        <p:spPr bwMode="auto">
          <a:xfrm>
            <a:off x="381000" y="4114800"/>
            <a:ext cx="1740109" cy="1066800"/>
          </a:xfrm>
          <a:prstGeom prst="rect">
            <a:avLst/>
          </a:prstGeom>
          <a:noFill/>
        </p:spPr>
      </p:pic>
      <p:pic>
        <p:nvPicPr>
          <p:cNvPr id="2053" name="Picture 5"/>
          <p:cNvPicPr>
            <a:picLocks noChangeAspect="1" noChangeArrowheads="1"/>
          </p:cNvPicPr>
          <p:nvPr/>
        </p:nvPicPr>
        <p:blipFill>
          <a:blip r:embed="rId5" cstate="email"/>
          <a:srcRect/>
          <a:stretch>
            <a:fillRect/>
          </a:stretch>
        </p:blipFill>
        <p:spPr bwMode="auto">
          <a:xfrm>
            <a:off x="381000" y="1371600"/>
            <a:ext cx="1761067" cy="1066800"/>
          </a:xfrm>
          <a:prstGeom prst="rect">
            <a:avLst/>
          </a:prstGeom>
          <a:noFill/>
          <a:ln w="9525">
            <a:noFill/>
            <a:miter lim="800000"/>
            <a:headEnd/>
            <a:tailEnd/>
          </a:ln>
          <a:effectLst/>
        </p:spPr>
      </p:pic>
      <p:sp>
        <p:nvSpPr>
          <p:cNvPr id="12" name="TextBox 11"/>
          <p:cNvSpPr txBox="1"/>
          <p:nvPr/>
        </p:nvSpPr>
        <p:spPr>
          <a:xfrm>
            <a:off x="1143000" y="152400"/>
            <a:ext cx="3363037" cy="584775"/>
          </a:xfrm>
          <a:prstGeom prst="rect">
            <a:avLst/>
          </a:prstGeom>
          <a:noFill/>
        </p:spPr>
        <p:txBody>
          <a:bodyPr wrap="none" rtlCol="0">
            <a:spAutoFit/>
          </a:bodyPr>
          <a:lstStyle/>
          <a:p>
            <a:r>
              <a:rPr lang="en-US" sz="3200" dirty="0" smtClean="0">
                <a:solidFill>
                  <a:schemeClr val="bg1"/>
                </a:solidFill>
              </a:rPr>
              <a:t> More about MAPA</a:t>
            </a:r>
            <a:endParaRPr lang="en-US" sz="3200" dirty="0">
              <a:solidFill>
                <a:schemeClr val="bg1"/>
              </a:solidFill>
            </a:endParaRPr>
          </a:p>
        </p:txBody>
      </p:sp>
      <p:cxnSp>
        <p:nvCxnSpPr>
          <p:cNvPr id="13" name="Straight Connector 12"/>
          <p:cNvCxnSpPr/>
          <p:nvPr/>
        </p:nvCxnSpPr>
        <p:spPr>
          <a:xfrm>
            <a:off x="0" y="914400"/>
            <a:ext cx="9144000" cy="158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0" y="0"/>
            <a:ext cx="1295400" cy="1185954"/>
            <a:chOff x="6072198" y="571480"/>
            <a:chExt cx="2819400" cy="2678113"/>
          </a:xfrm>
        </p:grpSpPr>
        <p:grpSp>
          <p:nvGrpSpPr>
            <p:cNvPr id="15" name="Group 60"/>
            <p:cNvGrpSpPr>
              <a:grpSpLocks/>
            </p:cNvGrpSpPr>
            <p:nvPr/>
          </p:nvGrpSpPr>
          <p:grpSpPr bwMode="auto">
            <a:xfrm>
              <a:off x="6072198" y="571480"/>
              <a:ext cx="2819400" cy="2678113"/>
              <a:chOff x="1981200" y="6781800"/>
              <a:chExt cx="2819400" cy="2678113"/>
            </a:xfrm>
          </p:grpSpPr>
          <p:pic>
            <p:nvPicPr>
              <p:cNvPr id="19" name="Picture 93"/>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981200" y="6781800"/>
                <a:ext cx="2819400" cy="2678113"/>
              </a:xfrm>
              <a:prstGeom prst="rect">
                <a:avLst/>
              </a:prstGeom>
              <a:noFill/>
              <a:ln w="9525">
                <a:noFill/>
                <a:miter lim="800000"/>
                <a:headEnd/>
                <a:tailEnd/>
              </a:ln>
            </p:spPr>
          </p:pic>
          <p:pic>
            <p:nvPicPr>
              <p:cNvPr id="20" name="Picture 222"/>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743200" y="7315200"/>
                <a:ext cx="762000" cy="762000"/>
              </a:xfrm>
              <a:prstGeom prst="rect">
                <a:avLst/>
              </a:prstGeom>
              <a:noFill/>
              <a:ln w="9525">
                <a:noFill/>
                <a:miter lim="800000"/>
                <a:headEnd/>
                <a:tailEnd/>
              </a:ln>
            </p:spPr>
          </p:pic>
          <p:pic>
            <p:nvPicPr>
              <p:cNvPr id="21" name="Picture 223"/>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2362200" y="8229600"/>
                <a:ext cx="762000" cy="325438"/>
              </a:xfrm>
              <a:prstGeom prst="rect">
                <a:avLst/>
              </a:prstGeom>
              <a:noFill/>
              <a:ln w="9525">
                <a:noFill/>
                <a:miter lim="800000"/>
                <a:headEnd/>
                <a:tailEnd/>
              </a:ln>
            </p:spPr>
          </p:pic>
          <p:pic>
            <p:nvPicPr>
              <p:cNvPr id="22" name="Picture 224"/>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3581400" y="7010400"/>
                <a:ext cx="773113" cy="1133475"/>
              </a:xfrm>
              <a:prstGeom prst="rect">
                <a:avLst/>
              </a:prstGeom>
              <a:noFill/>
              <a:ln w="9525">
                <a:noFill/>
                <a:miter lim="800000"/>
                <a:headEnd/>
                <a:tailEnd/>
              </a:ln>
            </p:spPr>
          </p:pic>
          <p:pic>
            <p:nvPicPr>
              <p:cNvPr id="23" name="Picture 229"/>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3209925" y="7162800"/>
                <a:ext cx="660400" cy="762000"/>
              </a:xfrm>
              <a:prstGeom prst="rect">
                <a:avLst/>
              </a:prstGeom>
              <a:noFill/>
              <a:ln w="9525">
                <a:noFill/>
                <a:miter lim="800000"/>
                <a:headEnd/>
                <a:tailEnd/>
              </a:ln>
            </p:spPr>
          </p:pic>
          <p:pic>
            <p:nvPicPr>
              <p:cNvPr id="24" name="Picture 241"/>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2590800" y="7620000"/>
                <a:ext cx="762000" cy="496888"/>
              </a:xfrm>
              <a:prstGeom prst="rect">
                <a:avLst/>
              </a:prstGeom>
              <a:noFill/>
              <a:ln w="9525">
                <a:noFill/>
                <a:miter lim="800000"/>
                <a:headEnd/>
                <a:tailEnd/>
              </a:ln>
            </p:spPr>
          </p:pic>
          <p:pic>
            <p:nvPicPr>
              <p:cNvPr id="25" name="Picture 244"/>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3048000" y="8077200"/>
                <a:ext cx="457200" cy="365125"/>
              </a:xfrm>
              <a:prstGeom prst="rect">
                <a:avLst/>
              </a:prstGeom>
              <a:noFill/>
              <a:ln w="9525">
                <a:noFill/>
                <a:miter lim="800000"/>
                <a:headEnd/>
                <a:tailEnd/>
              </a:ln>
            </p:spPr>
          </p:pic>
        </p:grpSp>
        <p:pic>
          <p:nvPicPr>
            <p:cNvPr id="16" name="Picture 243"/>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7072330" y="1428736"/>
              <a:ext cx="914400" cy="814387"/>
            </a:xfrm>
            <a:prstGeom prst="rect">
              <a:avLst/>
            </a:prstGeom>
            <a:noFill/>
            <a:ln w="9525">
              <a:noFill/>
              <a:miter lim="800000"/>
              <a:headEnd/>
              <a:tailEnd/>
            </a:ln>
          </p:spPr>
        </p:pic>
        <p:pic>
          <p:nvPicPr>
            <p:cNvPr id="17" name="Picture 227"/>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7286644" y="2214554"/>
              <a:ext cx="381000" cy="284163"/>
            </a:xfrm>
            <a:prstGeom prst="rect">
              <a:avLst/>
            </a:prstGeom>
            <a:noFill/>
            <a:ln w="9525">
              <a:noFill/>
              <a:miter lim="800000"/>
              <a:headEnd/>
              <a:tailEnd/>
            </a:ln>
          </p:spPr>
        </p:pic>
        <p:pic>
          <p:nvPicPr>
            <p:cNvPr id="18" name="Picture 251"/>
            <p:cNvPicPr>
              <a:picLocks noChangeAspect="1" noChangeArrowheads="1"/>
            </p:cNvPicPr>
            <p:nvPr/>
          </p:nvPicPr>
          <p:blipFill>
            <a:blip r:embed="rId15" cstate="email">
              <a:clrChange>
                <a:clrFrom>
                  <a:srgbClr val="FFFFFF"/>
                </a:clrFrom>
                <a:clrTo>
                  <a:srgbClr val="FFFFFF">
                    <a:alpha val="0"/>
                  </a:srgbClr>
                </a:clrTo>
              </a:clrChange>
            </a:blip>
            <a:srcRect/>
            <a:stretch>
              <a:fillRect/>
            </a:stretch>
          </p:blipFill>
          <p:spPr bwMode="auto">
            <a:xfrm>
              <a:off x="7429520" y="1643050"/>
              <a:ext cx="844550" cy="895350"/>
            </a:xfrm>
            <a:prstGeom prst="rect">
              <a:avLst/>
            </a:prstGeom>
            <a:noFill/>
            <a:ln w="9525">
              <a:noFill/>
              <a:miter lim="800000"/>
              <a:headEnd/>
              <a:tailEnd/>
            </a:ln>
          </p:spPr>
        </p:pic>
      </p:grpSp>
      <p:pic>
        <p:nvPicPr>
          <p:cNvPr id="2054" name="Picture 6"/>
          <p:cNvPicPr>
            <a:picLocks noChangeAspect="1" noChangeArrowheads="1"/>
          </p:cNvPicPr>
          <p:nvPr/>
        </p:nvPicPr>
        <p:blipFill>
          <a:blip r:embed="rId16" cstate="email"/>
          <a:srcRect/>
          <a:stretch>
            <a:fillRect/>
          </a:stretch>
        </p:blipFill>
        <p:spPr bwMode="auto">
          <a:xfrm>
            <a:off x="381001" y="5486400"/>
            <a:ext cx="1679510"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52400"/>
            <a:ext cx="2133918" cy="584775"/>
          </a:xfrm>
          <a:prstGeom prst="rect">
            <a:avLst/>
          </a:prstGeom>
          <a:noFill/>
        </p:spPr>
        <p:txBody>
          <a:bodyPr wrap="none" rtlCol="0">
            <a:spAutoFit/>
          </a:bodyPr>
          <a:lstStyle/>
          <a:p>
            <a:r>
              <a:rPr lang="en-US" sz="3200" dirty="0" smtClean="0">
                <a:solidFill>
                  <a:schemeClr val="bg1"/>
                </a:solidFill>
              </a:rPr>
              <a:t> Thank you!</a:t>
            </a:r>
            <a:endParaRPr lang="en-US" sz="3200" dirty="0">
              <a:solidFill>
                <a:schemeClr val="bg1"/>
              </a:solidFill>
            </a:endParaRPr>
          </a:p>
        </p:txBody>
      </p:sp>
      <p:cxnSp>
        <p:nvCxnSpPr>
          <p:cNvPr id="5" name="Straight Connector 4"/>
          <p:cNvCxnSpPr/>
          <p:nvPr/>
        </p:nvCxnSpPr>
        <p:spPr>
          <a:xfrm>
            <a:off x="0" y="914400"/>
            <a:ext cx="9144000" cy="158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0" y="0"/>
            <a:ext cx="1295400" cy="1185954"/>
            <a:chOff x="6072198" y="571480"/>
            <a:chExt cx="2819400" cy="2678113"/>
          </a:xfrm>
        </p:grpSpPr>
        <p:grpSp>
          <p:nvGrpSpPr>
            <p:cNvPr id="7" name="Group 60"/>
            <p:cNvGrpSpPr>
              <a:grpSpLocks/>
            </p:cNvGrpSpPr>
            <p:nvPr/>
          </p:nvGrpSpPr>
          <p:grpSpPr bwMode="auto">
            <a:xfrm>
              <a:off x="6072198" y="571480"/>
              <a:ext cx="2819400" cy="2678113"/>
              <a:chOff x="1981200" y="6781800"/>
              <a:chExt cx="2819400" cy="2678113"/>
            </a:xfrm>
          </p:grpSpPr>
          <p:pic>
            <p:nvPicPr>
              <p:cNvPr id="11" name="Picture 93"/>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1981200" y="6781800"/>
                <a:ext cx="2819400" cy="2678113"/>
              </a:xfrm>
              <a:prstGeom prst="rect">
                <a:avLst/>
              </a:prstGeom>
              <a:noFill/>
              <a:ln w="9525">
                <a:noFill/>
                <a:miter lim="800000"/>
                <a:headEnd/>
                <a:tailEnd/>
              </a:ln>
            </p:spPr>
          </p:pic>
          <p:pic>
            <p:nvPicPr>
              <p:cNvPr id="12" name="Picture 22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743200" y="7315200"/>
                <a:ext cx="762000" cy="762000"/>
              </a:xfrm>
              <a:prstGeom prst="rect">
                <a:avLst/>
              </a:prstGeom>
              <a:noFill/>
              <a:ln w="9525">
                <a:noFill/>
                <a:miter lim="800000"/>
                <a:headEnd/>
                <a:tailEnd/>
              </a:ln>
            </p:spPr>
          </p:pic>
          <p:pic>
            <p:nvPicPr>
              <p:cNvPr id="13" name="Picture 223"/>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362200" y="8229600"/>
                <a:ext cx="762000" cy="325438"/>
              </a:xfrm>
              <a:prstGeom prst="rect">
                <a:avLst/>
              </a:prstGeom>
              <a:noFill/>
              <a:ln w="9525">
                <a:noFill/>
                <a:miter lim="800000"/>
                <a:headEnd/>
                <a:tailEnd/>
              </a:ln>
            </p:spPr>
          </p:pic>
          <p:pic>
            <p:nvPicPr>
              <p:cNvPr id="14" name="Picture 224"/>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3581400" y="7010400"/>
                <a:ext cx="773113" cy="1133475"/>
              </a:xfrm>
              <a:prstGeom prst="rect">
                <a:avLst/>
              </a:prstGeom>
              <a:noFill/>
              <a:ln w="9525">
                <a:noFill/>
                <a:miter lim="800000"/>
                <a:headEnd/>
                <a:tailEnd/>
              </a:ln>
            </p:spPr>
          </p:pic>
          <p:pic>
            <p:nvPicPr>
              <p:cNvPr id="15" name="Picture 229"/>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3209925" y="7162800"/>
                <a:ext cx="660400" cy="762000"/>
              </a:xfrm>
              <a:prstGeom prst="rect">
                <a:avLst/>
              </a:prstGeom>
              <a:noFill/>
              <a:ln w="9525">
                <a:noFill/>
                <a:miter lim="800000"/>
                <a:headEnd/>
                <a:tailEnd/>
              </a:ln>
            </p:spPr>
          </p:pic>
          <p:pic>
            <p:nvPicPr>
              <p:cNvPr id="16" name="Picture 241"/>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590800" y="7620000"/>
                <a:ext cx="762000" cy="496888"/>
              </a:xfrm>
              <a:prstGeom prst="rect">
                <a:avLst/>
              </a:prstGeom>
              <a:noFill/>
              <a:ln w="9525">
                <a:noFill/>
                <a:miter lim="800000"/>
                <a:headEnd/>
                <a:tailEnd/>
              </a:ln>
            </p:spPr>
          </p:pic>
          <p:pic>
            <p:nvPicPr>
              <p:cNvPr id="17" name="Picture 244"/>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3048000" y="8077200"/>
                <a:ext cx="457200" cy="365125"/>
              </a:xfrm>
              <a:prstGeom prst="rect">
                <a:avLst/>
              </a:prstGeom>
              <a:noFill/>
              <a:ln w="9525">
                <a:noFill/>
                <a:miter lim="800000"/>
                <a:headEnd/>
                <a:tailEnd/>
              </a:ln>
            </p:spPr>
          </p:pic>
        </p:grpSp>
        <p:pic>
          <p:nvPicPr>
            <p:cNvPr id="8" name="Picture 243"/>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7072330" y="1428736"/>
              <a:ext cx="914400" cy="814387"/>
            </a:xfrm>
            <a:prstGeom prst="rect">
              <a:avLst/>
            </a:prstGeom>
            <a:noFill/>
            <a:ln w="9525">
              <a:noFill/>
              <a:miter lim="800000"/>
              <a:headEnd/>
              <a:tailEnd/>
            </a:ln>
          </p:spPr>
        </p:pic>
        <p:pic>
          <p:nvPicPr>
            <p:cNvPr id="9" name="Picture 227"/>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7286644" y="2214554"/>
              <a:ext cx="381000" cy="284163"/>
            </a:xfrm>
            <a:prstGeom prst="rect">
              <a:avLst/>
            </a:prstGeom>
            <a:noFill/>
            <a:ln w="9525">
              <a:noFill/>
              <a:miter lim="800000"/>
              <a:headEnd/>
              <a:tailEnd/>
            </a:ln>
          </p:spPr>
        </p:pic>
        <p:pic>
          <p:nvPicPr>
            <p:cNvPr id="10" name="Picture 251"/>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7429520" y="1643050"/>
              <a:ext cx="844550" cy="895350"/>
            </a:xfrm>
            <a:prstGeom prst="rect">
              <a:avLst/>
            </a:prstGeom>
            <a:noFill/>
            <a:ln w="9525">
              <a:noFill/>
              <a:miter lim="800000"/>
              <a:headEnd/>
              <a:tailEnd/>
            </a:ln>
          </p:spPr>
        </p:pic>
      </p:grpSp>
      <p:sp>
        <p:nvSpPr>
          <p:cNvPr id="19" name="TextBox 18"/>
          <p:cNvSpPr txBox="1"/>
          <p:nvPr/>
        </p:nvSpPr>
        <p:spPr>
          <a:xfrm>
            <a:off x="1066800" y="1600200"/>
            <a:ext cx="2052741" cy="1754326"/>
          </a:xfrm>
          <a:prstGeom prst="rect">
            <a:avLst/>
          </a:prstGeom>
          <a:noFill/>
        </p:spPr>
        <p:txBody>
          <a:bodyPr wrap="none" rtlCol="0">
            <a:spAutoFit/>
          </a:bodyPr>
          <a:lstStyle/>
          <a:p>
            <a:r>
              <a:rPr lang="en-US" dirty="0" smtClean="0">
                <a:solidFill>
                  <a:schemeClr val="bg1"/>
                </a:solidFill>
              </a:rPr>
              <a:t>The Mapa Project:</a:t>
            </a:r>
          </a:p>
          <a:p>
            <a:endParaRPr lang="en-US" dirty="0" smtClean="0">
              <a:solidFill>
                <a:schemeClr val="bg1"/>
              </a:solidFill>
            </a:endParaRPr>
          </a:p>
          <a:p>
            <a:r>
              <a:rPr lang="en-US" dirty="0" smtClean="0">
                <a:solidFill>
                  <a:schemeClr val="bg1"/>
                </a:solidFill>
              </a:rPr>
              <a:t>Kath </a:t>
            </a:r>
            <a:r>
              <a:rPr lang="en-US" dirty="0" err="1" smtClean="0">
                <a:solidFill>
                  <a:schemeClr val="bg1"/>
                </a:solidFill>
              </a:rPr>
              <a:t>Potgieter</a:t>
            </a:r>
            <a:endParaRPr lang="en-US" dirty="0" smtClean="0">
              <a:solidFill>
                <a:schemeClr val="bg1"/>
              </a:solidFill>
            </a:endParaRPr>
          </a:p>
          <a:p>
            <a:r>
              <a:rPr lang="en-US" dirty="0" smtClean="0">
                <a:solidFill>
                  <a:schemeClr val="bg1"/>
                </a:solidFill>
              </a:rPr>
              <a:t>Peter </a:t>
            </a:r>
            <a:r>
              <a:rPr lang="en-US" dirty="0" err="1" smtClean="0">
                <a:solidFill>
                  <a:schemeClr val="bg1"/>
                </a:solidFill>
              </a:rPr>
              <a:t>Levey</a:t>
            </a:r>
            <a:endParaRPr lang="en-US" dirty="0" smtClean="0">
              <a:solidFill>
                <a:schemeClr val="bg1"/>
              </a:solidFill>
            </a:endParaRPr>
          </a:p>
          <a:p>
            <a:r>
              <a:rPr lang="en-US" dirty="0" smtClean="0">
                <a:solidFill>
                  <a:schemeClr val="bg1"/>
                </a:solidFill>
              </a:rPr>
              <a:t>Erick </a:t>
            </a:r>
            <a:r>
              <a:rPr lang="en-US" dirty="0" err="1" smtClean="0">
                <a:solidFill>
                  <a:schemeClr val="bg1"/>
                </a:solidFill>
              </a:rPr>
              <a:t>Ndava</a:t>
            </a:r>
            <a:endParaRPr lang="en-US" dirty="0" smtClean="0">
              <a:solidFill>
                <a:schemeClr val="bg1"/>
              </a:solidFill>
            </a:endParaRPr>
          </a:p>
          <a:p>
            <a:r>
              <a:rPr lang="en-US" dirty="0" smtClean="0">
                <a:solidFill>
                  <a:schemeClr val="bg1"/>
                </a:solidFill>
              </a:rPr>
              <a:t>Johann </a:t>
            </a:r>
            <a:r>
              <a:rPr lang="en-US" dirty="0" err="1" smtClean="0">
                <a:solidFill>
                  <a:schemeClr val="bg1"/>
                </a:solidFill>
              </a:rPr>
              <a:t>Groenewald</a:t>
            </a:r>
            <a:endParaRPr lang="en-US" dirty="0" smtClean="0">
              <a:solidFill>
                <a:schemeClr val="bg1"/>
              </a:solidFill>
            </a:endParaRPr>
          </a:p>
        </p:txBody>
      </p:sp>
      <p:pic>
        <p:nvPicPr>
          <p:cNvPr id="22" name="Picture 15" descr="http://msdadmin.scican.net/mhs/mhs_area_imc/webquests/The%20Giver/Pictures/globe3.jpg"/>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533400" y="1600200"/>
            <a:ext cx="533400" cy="533400"/>
          </a:xfrm>
          <a:prstGeom prst="rect">
            <a:avLst/>
          </a:prstGeom>
          <a:noFill/>
        </p:spPr>
      </p:pic>
      <p:sp>
        <p:nvSpPr>
          <p:cNvPr id="27" name="TextBox 26"/>
          <p:cNvSpPr txBox="1"/>
          <p:nvPr/>
        </p:nvSpPr>
        <p:spPr>
          <a:xfrm>
            <a:off x="5334000" y="1524000"/>
            <a:ext cx="3321294" cy="1754326"/>
          </a:xfrm>
          <a:prstGeom prst="rect">
            <a:avLst/>
          </a:prstGeom>
          <a:noFill/>
        </p:spPr>
        <p:txBody>
          <a:bodyPr wrap="none" rtlCol="0">
            <a:spAutoFit/>
          </a:bodyPr>
          <a:lstStyle/>
          <a:p>
            <a:r>
              <a:rPr lang="en-US" dirty="0" smtClean="0">
                <a:solidFill>
                  <a:schemeClr val="bg1"/>
                </a:solidFill>
              </a:rPr>
              <a:t>Google &amp; Google Earth Outreach:</a:t>
            </a:r>
          </a:p>
          <a:p>
            <a:endParaRPr lang="en-US" dirty="0" smtClean="0">
              <a:solidFill>
                <a:schemeClr val="bg1"/>
              </a:solidFill>
            </a:endParaRPr>
          </a:p>
          <a:p>
            <a:r>
              <a:rPr lang="en-US" dirty="0" smtClean="0">
                <a:solidFill>
                  <a:schemeClr val="bg1"/>
                </a:solidFill>
              </a:rPr>
              <a:t>Julie </a:t>
            </a:r>
            <a:r>
              <a:rPr lang="en-US" dirty="0" err="1" smtClean="0">
                <a:solidFill>
                  <a:schemeClr val="bg1"/>
                </a:solidFill>
              </a:rPr>
              <a:t>Sohn</a:t>
            </a:r>
            <a:endParaRPr lang="en-US" dirty="0" smtClean="0">
              <a:solidFill>
                <a:schemeClr val="bg1"/>
              </a:solidFill>
            </a:endParaRPr>
          </a:p>
          <a:p>
            <a:r>
              <a:rPr lang="en-US" dirty="0" smtClean="0">
                <a:solidFill>
                  <a:schemeClr val="bg1"/>
                </a:solidFill>
              </a:rPr>
              <a:t>Sean </a:t>
            </a:r>
            <a:r>
              <a:rPr lang="en-US" dirty="0" err="1" smtClean="0">
                <a:solidFill>
                  <a:schemeClr val="bg1"/>
                </a:solidFill>
              </a:rPr>
              <a:t>Askay</a:t>
            </a:r>
            <a:endParaRPr lang="en-US" dirty="0" smtClean="0">
              <a:solidFill>
                <a:schemeClr val="bg1"/>
              </a:solidFill>
            </a:endParaRPr>
          </a:p>
          <a:p>
            <a:r>
              <a:rPr lang="en-US" dirty="0" smtClean="0">
                <a:solidFill>
                  <a:schemeClr val="bg1"/>
                </a:solidFill>
              </a:rPr>
              <a:t>Karin </a:t>
            </a:r>
            <a:r>
              <a:rPr lang="en-US" dirty="0" err="1" smtClean="0">
                <a:solidFill>
                  <a:schemeClr val="bg1"/>
                </a:solidFill>
              </a:rPr>
              <a:t>Tuxen-Bettman</a:t>
            </a:r>
            <a:endParaRPr lang="en-US" dirty="0" smtClean="0">
              <a:solidFill>
                <a:schemeClr val="bg1"/>
              </a:solidFill>
            </a:endParaRPr>
          </a:p>
          <a:p>
            <a:r>
              <a:rPr lang="en-US" dirty="0" smtClean="0">
                <a:solidFill>
                  <a:schemeClr val="bg1"/>
                </a:solidFill>
              </a:rPr>
              <a:t>Tanya Keen</a:t>
            </a:r>
          </a:p>
        </p:txBody>
      </p:sp>
      <p:pic>
        <p:nvPicPr>
          <p:cNvPr id="28" name="Picture 15" descr="http://msdadmin.scican.net/mhs/mhs_area_imc/webquests/The%20Giver/Pictures/globe3.jpg"/>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4724400" y="1447800"/>
            <a:ext cx="533400" cy="533400"/>
          </a:xfrm>
          <a:prstGeom prst="rect">
            <a:avLst/>
          </a:prstGeom>
          <a:noFill/>
        </p:spPr>
      </p:pic>
      <p:sp>
        <p:nvSpPr>
          <p:cNvPr id="29" name="TextBox 28"/>
          <p:cNvSpPr txBox="1"/>
          <p:nvPr/>
        </p:nvSpPr>
        <p:spPr>
          <a:xfrm>
            <a:off x="1066800" y="4038600"/>
            <a:ext cx="2233240" cy="1477328"/>
          </a:xfrm>
          <a:prstGeom prst="rect">
            <a:avLst/>
          </a:prstGeom>
          <a:noFill/>
        </p:spPr>
        <p:txBody>
          <a:bodyPr wrap="none" rtlCol="0">
            <a:spAutoFit/>
          </a:bodyPr>
          <a:lstStyle/>
          <a:p>
            <a:r>
              <a:rPr lang="en-US" dirty="0" smtClean="0">
                <a:solidFill>
                  <a:schemeClr val="bg1"/>
                </a:solidFill>
              </a:rPr>
              <a:t>Snowball effect </a:t>
            </a:r>
          </a:p>
          <a:p>
            <a:endParaRPr lang="en-US" dirty="0" smtClean="0">
              <a:solidFill>
                <a:schemeClr val="bg1"/>
              </a:solidFill>
            </a:endParaRPr>
          </a:p>
          <a:p>
            <a:r>
              <a:rPr lang="en-US" dirty="0" smtClean="0">
                <a:solidFill>
                  <a:schemeClr val="bg1"/>
                </a:solidFill>
              </a:rPr>
              <a:t>Andrew Nash</a:t>
            </a:r>
          </a:p>
          <a:p>
            <a:r>
              <a:rPr lang="en-US" dirty="0" smtClean="0">
                <a:solidFill>
                  <a:schemeClr val="bg1"/>
                </a:solidFill>
              </a:rPr>
              <a:t>Storm van </a:t>
            </a:r>
            <a:r>
              <a:rPr lang="en-US" dirty="0" err="1" smtClean="0">
                <a:solidFill>
                  <a:schemeClr val="bg1"/>
                </a:solidFill>
              </a:rPr>
              <a:t>der</a:t>
            </a:r>
            <a:r>
              <a:rPr lang="en-US" dirty="0" smtClean="0">
                <a:solidFill>
                  <a:schemeClr val="bg1"/>
                </a:solidFill>
              </a:rPr>
              <a:t> </a:t>
            </a:r>
            <a:r>
              <a:rPr lang="en-US" dirty="0" err="1" smtClean="0">
                <a:solidFill>
                  <a:schemeClr val="bg1"/>
                </a:solidFill>
              </a:rPr>
              <a:t>Merwe</a:t>
            </a:r>
            <a:endParaRPr lang="en-US" dirty="0" smtClean="0">
              <a:solidFill>
                <a:schemeClr val="bg1"/>
              </a:solidFill>
            </a:endParaRPr>
          </a:p>
          <a:p>
            <a:r>
              <a:rPr lang="en-US" dirty="0" err="1" smtClean="0">
                <a:solidFill>
                  <a:schemeClr val="bg1"/>
                </a:solidFill>
              </a:rPr>
              <a:t>Lizette</a:t>
            </a:r>
            <a:r>
              <a:rPr lang="en-US" dirty="0" smtClean="0">
                <a:solidFill>
                  <a:schemeClr val="bg1"/>
                </a:solidFill>
              </a:rPr>
              <a:t> </a:t>
            </a:r>
            <a:r>
              <a:rPr lang="en-US" dirty="0" err="1" smtClean="0">
                <a:solidFill>
                  <a:schemeClr val="bg1"/>
                </a:solidFill>
              </a:rPr>
              <a:t>Kleynhans</a:t>
            </a:r>
            <a:endParaRPr lang="en-US" dirty="0" smtClean="0">
              <a:solidFill>
                <a:schemeClr val="bg1"/>
              </a:solidFill>
            </a:endParaRPr>
          </a:p>
        </p:txBody>
      </p:sp>
      <p:pic>
        <p:nvPicPr>
          <p:cNvPr id="30" name="Picture 15" descr="http://msdadmin.scican.net/mhs/mhs_area_imc/webquests/The%20Giver/Pictures/globe3.jpg"/>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533400" y="4038600"/>
            <a:ext cx="533400" cy="533400"/>
          </a:xfrm>
          <a:prstGeom prst="rect">
            <a:avLst/>
          </a:prstGeom>
          <a:noFill/>
        </p:spPr>
      </p:pic>
      <p:sp>
        <p:nvSpPr>
          <p:cNvPr id="31" name="TextBox 30"/>
          <p:cNvSpPr txBox="1"/>
          <p:nvPr/>
        </p:nvSpPr>
        <p:spPr>
          <a:xfrm>
            <a:off x="5334000" y="4038600"/>
            <a:ext cx="3276600" cy="1200329"/>
          </a:xfrm>
          <a:prstGeom prst="rect">
            <a:avLst/>
          </a:prstGeom>
          <a:noFill/>
        </p:spPr>
        <p:txBody>
          <a:bodyPr wrap="square" rtlCol="0">
            <a:spAutoFit/>
          </a:bodyPr>
          <a:lstStyle/>
          <a:p>
            <a:r>
              <a:rPr lang="en-US" dirty="0" smtClean="0">
                <a:solidFill>
                  <a:schemeClr val="bg1"/>
                </a:solidFill>
              </a:rPr>
              <a:t>Everyone who has volunteered and contributed to the project thus far!</a:t>
            </a:r>
          </a:p>
          <a:p>
            <a:endParaRPr lang="en-US" dirty="0" smtClean="0">
              <a:solidFill>
                <a:schemeClr val="bg1"/>
              </a:solidFill>
            </a:endParaRPr>
          </a:p>
        </p:txBody>
      </p:sp>
      <p:pic>
        <p:nvPicPr>
          <p:cNvPr id="32" name="Picture 15" descr="http://msdadmin.scican.net/mhs/mhs_area_imc/webquests/The%20Giver/Pictures/globe3.jpg"/>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4724400" y="3962400"/>
            <a:ext cx="533400" cy="533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861</Words>
  <Application>Microsoft Office PowerPoint</Application>
  <PresentationFormat>On-screen Show (4:3)</PresentationFormat>
  <Paragraphs>95</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my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hp530</dc:creator>
  <cp:lastModifiedBy>hp530</cp:lastModifiedBy>
  <cp:revision>86</cp:revision>
  <dcterms:created xsi:type="dcterms:W3CDTF">2010-07-01T20:12:02Z</dcterms:created>
  <dcterms:modified xsi:type="dcterms:W3CDTF">2010-08-12T10:20:30Z</dcterms:modified>
</cp:coreProperties>
</file>